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7" r:id="rId11"/>
    <p:sldId id="268" r:id="rId12"/>
    <p:sldId id="265" r:id="rId13"/>
    <p:sldId id="266" r:id="rId14"/>
    <p:sldId id="269" r:id="rId15"/>
    <p:sldId id="270" r:id="rId16"/>
    <p:sldId id="271" r:id="rId17"/>
    <p:sldId id="273" r:id="rId18"/>
    <p:sldId id="272" r:id="rId19"/>
    <p:sldId id="274" r:id="rId20"/>
  </p:sldIdLst>
  <p:sldSz cx="97202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 userDrawn="1">
          <p15:clr>
            <a:srgbClr val="A4A3A4"/>
          </p15:clr>
        </p15:guide>
        <p15:guide id="2" pos="30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1F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0" autoAdjust="0"/>
  </p:normalViewPr>
  <p:slideViewPr>
    <p:cSldViewPr>
      <p:cViewPr varScale="1">
        <p:scale>
          <a:sx n="89" d="100"/>
          <a:sy n="89" d="100"/>
        </p:scale>
        <p:origin x="1123" y="77"/>
      </p:cViewPr>
      <p:guideLst>
        <p:guide orient="horz" pos="2268"/>
        <p:guide pos="306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PC\Desktop\A.S.%202021-2022\ESITI%20SCRUTINI%202022\ELABORAZIONE%20ESITI%20SCRUTINI%202022%20da%20aggiornare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C\Desktop\A.S.%202021-2022\ESITI%20SCRUTINI%202022\ELABORAZIONE%20ESITI%20SCRUTINI%202022%20da%20aggiornare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C\Desktop\A.S.%202021-2022\ESITI%20SCRUTINI%202022\ELABORAZIONE%20ESITI%20SCRUTINI%202022%20da%20aggiornare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C\Desktop\A.S.%202021-2022\ESITI%20SCRUTINI%202022\ELABORAZIONE%20ESITI%20SCRUTINI%202022%20da%20aggiornare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C\Desktop\A.S.%202021-2022\ESITI%20SCRUTINI%202022\ELABORAZIONE%20ESITI%20SCRUTINI%202022%20da%20aggiornare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C\Desktop\A.S.%202021-2022\ESITI%20SCRUTINI%202022\ELABORAZIONE%20ESITI%20SCRUTINI%202022%20da%20aggiornare.xlsx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C\Desktop\A.S.%202021-2022\ESITI%20SCRUTINI%202022\ELABORAZIONE%20ESITI%20SCRUTINI%202022%20da%20aggiornare.xlsx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PC\Desktop\A.S.%202021-2022\ESITI%20SCRUTINI%202022\Tabella%20esiti%20giudizi%20sospesi%202020-21%20da%20aggiornare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C\Desktop\A.S.%202021-2022\ESITI%20SCRUTINI%202022\ELABORAZIONE%20ESITI%20SCRUTINI%202022%20da%20aggiornare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C\Desktop\A.S.%202021-2022\ESITI%20SCRUTINI%202022\ELABORAZIONE%20ESITI%20SCRUTINI%202022%20da%20aggiornare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C\Desktop\A.S.%202021-2022\ESITI%20SCRUTINI%202022\ELABORAZIONE%20ESITI%20SCRUTINI%202022%20da%20aggiornare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C\Desktop\A.S.%202021-2022\ESITI%20SCRUTINI%202022\ELABORAZIONE%20ESITI%20SCRUTINI%202022%20da%20aggiornare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C\Desktop\A.S.%202021-2022\ESITI%20SCRUTINI%202022\ELABORAZIONE%20ESITI%20SCRUTINI%202022%20da%20aggiornare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C\Desktop\A.S.%202021-2022\ESITI%20SCRUTINI%202022\ELABORAZIONE%20ESITI%20SCRUTINI%202022%20da%20aggiornare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C\Desktop\A.S.%202021-2022\ESITI%20SCRUTINI%202022\ELABORAZIONE%20ESITI%20SCRUTINI%202022%20da%20aggiornare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C\Desktop\A.S.%202021-2022\ESITI%20SCRUTINI%202022\ELABORAZIONE%20ESITI%20SCRUTINI%202022%20da%20aggiornare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2021-2022</a:t>
            </a:r>
            <a:r>
              <a:rPr lang="en-US" sz="1800" baseline="0" dirty="0"/>
              <a:t> </a:t>
            </a:r>
            <a:r>
              <a:rPr lang="en-US" baseline="0" dirty="0"/>
              <a:t>    </a:t>
            </a:r>
            <a:r>
              <a:rPr lang="en-US" dirty="0"/>
              <a:t>            </a:t>
            </a:r>
            <a:r>
              <a:rPr lang="en-US" sz="1050" dirty="0"/>
              <a:t>LA </a:t>
            </a:r>
            <a:r>
              <a:rPr lang="en-US" sz="1050" baseline="0" dirty="0"/>
              <a:t> PERCENTUALE </a:t>
            </a:r>
            <a:r>
              <a:rPr lang="en-US" sz="1050" dirty="0"/>
              <a:t>DEI DEROGATI SUL TOTALE AMMESSI è 5,66%</a:t>
            </a:r>
            <a:r>
              <a:rPr lang="en-US" sz="1050" baseline="0" dirty="0"/>
              <a:t> </a:t>
            </a:r>
            <a:r>
              <a:rPr lang="en-US" sz="1050" dirty="0"/>
              <a:t> 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ofPieChart>
        <c:ofPieType val="pie"/>
        <c:varyColors val="1"/>
        <c:ser>
          <c:idx val="0"/>
          <c:order val="0"/>
          <c:tx>
            <c:strRef>
              <c:f>'tabella 1'!$B$13</c:f>
              <c:strCache>
                <c:ptCount val="1"/>
                <c:pt idx="0">
                  <c:v>2021-2022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F91-42AD-BB36-DEDB64F0219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F91-42AD-BB36-DEDB64F0219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F91-42AD-BB36-DEDB64F02190}"/>
              </c:ext>
            </c:extLst>
          </c:dPt>
          <c:dPt>
            <c:idx val="3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F91-42AD-BB36-DEDB64F0219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F91-42AD-BB36-DEDB64F0219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F91-42AD-BB36-DEDB64F0219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'tabella 1'!$C$12:$G$12</c:f>
              <c:strCache>
                <c:ptCount val="5"/>
                <c:pt idx="0">
                  <c:v>NAP</c:v>
                </c:pt>
                <c:pt idx="1">
                  <c:v>NAMF</c:v>
                </c:pt>
                <c:pt idx="2">
                  <c:v>SOSPESI/REV. PFI</c:v>
                </c:pt>
                <c:pt idx="3">
                  <c:v>TOTALE AMMESSI</c:v>
                </c:pt>
                <c:pt idx="4">
                  <c:v>CON DEROGA</c:v>
                </c:pt>
              </c:strCache>
            </c:strRef>
          </c:cat>
          <c:val>
            <c:numRef>
              <c:f>'tabella 1'!$C$13:$G$13</c:f>
              <c:numCache>
                <c:formatCode>General</c:formatCode>
                <c:ptCount val="5"/>
                <c:pt idx="0">
                  <c:v>17</c:v>
                </c:pt>
                <c:pt idx="1">
                  <c:v>77</c:v>
                </c:pt>
                <c:pt idx="2">
                  <c:v>49</c:v>
                </c:pt>
                <c:pt idx="3">
                  <c:v>636</c:v>
                </c:pt>
                <c:pt idx="4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F91-42AD-BB36-DEDB64F02190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2.9681175026136701E-2"/>
          <c:y val="0.12510721247563356"/>
          <c:w val="0.85169928887293633"/>
          <c:h val="8.93527344169698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>
                <a:solidFill>
                  <a:srgbClr val="00B050"/>
                </a:solidFill>
              </a:defRPr>
            </a:pPr>
            <a:r>
              <a:rPr lang="it-IT" sz="2000">
                <a:solidFill>
                  <a:srgbClr val="00B050"/>
                </a:solidFill>
              </a:rPr>
              <a:t>distribuzione</a:t>
            </a:r>
            <a:r>
              <a:rPr lang="it-IT" sz="2000" baseline="0">
                <a:solidFill>
                  <a:srgbClr val="00B050"/>
                </a:solidFill>
              </a:rPr>
              <a:t> media dei voti agli scrutini finali per a.s. e per plesso</a:t>
            </a:r>
            <a:endParaRPr lang="it-IT" sz="2000">
              <a:solidFill>
                <a:srgbClr val="00B050"/>
              </a:solidFill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2.0922488545049842E-2"/>
          <c:y val="0.10262468712979417"/>
          <c:w val="0.95815502290990051"/>
          <c:h val="0.7707134921693340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'tabella 3'!$D$67</c:f>
              <c:strCache>
                <c:ptCount val="1"/>
                <c:pt idx="0">
                  <c:v>AMMESSI CON 6≤M&lt;7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3'!$B$68:$C$73</c:f>
              <c:multiLvlStrCache>
                <c:ptCount val="6"/>
                <c:lvl>
                  <c:pt idx="0">
                    <c:v>POLIGNANO</c:v>
                  </c:pt>
                  <c:pt idx="1">
                    <c:v>CONVERSANO</c:v>
                  </c:pt>
                  <c:pt idx="2">
                    <c:v>NOICATTARO</c:v>
                  </c:pt>
                  <c:pt idx="3">
                    <c:v>POLIGNANO</c:v>
                  </c:pt>
                  <c:pt idx="4">
                    <c:v>CONVERSANO</c:v>
                  </c:pt>
                  <c:pt idx="5">
                    <c:v>NOICATTARO</c:v>
                  </c:pt>
                </c:lvl>
                <c:lvl>
                  <c:pt idx="0">
                    <c:v>2021-2022</c:v>
                  </c:pt>
                  <c:pt idx="3">
                    <c:v>2020-2021</c:v>
                  </c:pt>
                </c:lvl>
              </c:multiLvlStrCache>
            </c:multiLvlStrRef>
          </c:cat>
          <c:val>
            <c:numRef>
              <c:f>'tabella 3'!$D$68:$D$73</c:f>
              <c:numCache>
                <c:formatCode>General</c:formatCode>
                <c:ptCount val="6"/>
                <c:pt idx="0">
                  <c:v>88</c:v>
                </c:pt>
                <c:pt idx="1">
                  <c:v>86</c:v>
                </c:pt>
                <c:pt idx="2">
                  <c:v>28</c:v>
                </c:pt>
                <c:pt idx="3">
                  <c:v>119</c:v>
                </c:pt>
                <c:pt idx="4">
                  <c:v>93</c:v>
                </c:pt>
                <c:pt idx="5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13-42B5-BFC5-0EAD4AC15512}"/>
            </c:ext>
          </c:extLst>
        </c:ser>
        <c:ser>
          <c:idx val="1"/>
          <c:order val="1"/>
          <c:tx>
            <c:strRef>
              <c:f>'tabella 3'!$E$67</c:f>
              <c:strCache>
                <c:ptCount val="1"/>
                <c:pt idx="0">
                  <c:v>AMMESSI CON 7≤M&lt;8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3'!$B$68:$C$73</c:f>
              <c:multiLvlStrCache>
                <c:ptCount val="6"/>
                <c:lvl>
                  <c:pt idx="0">
                    <c:v>POLIGNANO</c:v>
                  </c:pt>
                  <c:pt idx="1">
                    <c:v>CONVERSANO</c:v>
                  </c:pt>
                  <c:pt idx="2">
                    <c:v>NOICATTARO</c:v>
                  </c:pt>
                  <c:pt idx="3">
                    <c:v>POLIGNANO</c:v>
                  </c:pt>
                  <c:pt idx="4">
                    <c:v>CONVERSANO</c:v>
                  </c:pt>
                  <c:pt idx="5">
                    <c:v>NOICATTARO</c:v>
                  </c:pt>
                </c:lvl>
                <c:lvl>
                  <c:pt idx="0">
                    <c:v>2021-2022</c:v>
                  </c:pt>
                  <c:pt idx="3">
                    <c:v>2020-2021</c:v>
                  </c:pt>
                </c:lvl>
              </c:multiLvlStrCache>
            </c:multiLvlStrRef>
          </c:cat>
          <c:val>
            <c:numRef>
              <c:f>'tabella 3'!$E$68:$E$73</c:f>
              <c:numCache>
                <c:formatCode>General</c:formatCode>
                <c:ptCount val="6"/>
                <c:pt idx="0">
                  <c:v>109</c:v>
                </c:pt>
                <c:pt idx="1">
                  <c:v>127</c:v>
                </c:pt>
                <c:pt idx="2">
                  <c:v>28</c:v>
                </c:pt>
                <c:pt idx="3">
                  <c:v>129</c:v>
                </c:pt>
                <c:pt idx="4">
                  <c:v>122</c:v>
                </c:pt>
                <c:pt idx="5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13-42B5-BFC5-0EAD4AC15512}"/>
            </c:ext>
          </c:extLst>
        </c:ser>
        <c:ser>
          <c:idx val="2"/>
          <c:order val="2"/>
          <c:tx>
            <c:strRef>
              <c:f>'tabella 3'!$F$67</c:f>
              <c:strCache>
                <c:ptCount val="1"/>
                <c:pt idx="0">
                  <c:v>AMMESSI CON 8≤M&lt;9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3'!$B$68:$C$73</c:f>
              <c:multiLvlStrCache>
                <c:ptCount val="6"/>
                <c:lvl>
                  <c:pt idx="0">
                    <c:v>POLIGNANO</c:v>
                  </c:pt>
                  <c:pt idx="1">
                    <c:v>CONVERSANO</c:v>
                  </c:pt>
                  <c:pt idx="2">
                    <c:v>NOICATTARO</c:v>
                  </c:pt>
                  <c:pt idx="3">
                    <c:v>POLIGNANO</c:v>
                  </c:pt>
                  <c:pt idx="4">
                    <c:v>CONVERSANO</c:v>
                  </c:pt>
                  <c:pt idx="5">
                    <c:v>NOICATTARO</c:v>
                  </c:pt>
                </c:lvl>
                <c:lvl>
                  <c:pt idx="0">
                    <c:v>2021-2022</c:v>
                  </c:pt>
                  <c:pt idx="3">
                    <c:v>2020-2021</c:v>
                  </c:pt>
                </c:lvl>
              </c:multiLvlStrCache>
            </c:multiLvlStrRef>
          </c:cat>
          <c:val>
            <c:numRef>
              <c:f>'tabella 3'!$F$68:$F$73</c:f>
              <c:numCache>
                <c:formatCode>General</c:formatCode>
                <c:ptCount val="6"/>
                <c:pt idx="0">
                  <c:v>68</c:v>
                </c:pt>
                <c:pt idx="1">
                  <c:v>47</c:v>
                </c:pt>
                <c:pt idx="2">
                  <c:v>15</c:v>
                </c:pt>
                <c:pt idx="3">
                  <c:v>71</c:v>
                </c:pt>
                <c:pt idx="4">
                  <c:v>53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13-42B5-BFC5-0EAD4AC15512}"/>
            </c:ext>
          </c:extLst>
        </c:ser>
        <c:ser>
          <c:idx val="3"/>
          <c:order val="3"/>
          <c:tx>
            <c:strRef>
              <c:f>'tabella 3'!$G$67</c:f>
              <c:strCache>
                <c:ptCount val="1"/>
                <c:pt idx="0">
                  <c:v>AMMESSI CON 9≤M≤10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3'!$B$68:$C$73</c:f>
              <c:multiLvlStrCache>
                <c:ptCount val="6"/>
                <c:lvl>
                  <c:pt idx="0">
                    <c:v>POLIGNANO</c:v>
                  </c:pt>
                  <c:pt idx="1">
                    <c:v>CONVERSANO</c:v>
                  </c:pt>
                  <c:pt idx="2">
                    <c:v>NOICATTARO</c:v>
                  </c:pt>
                  <c:pt idx="3">
                    <c:v>POLIGNANO</c:v>
                  </c:pt>
                  <c:pt idx="4">
                    <c:v>CONVERSANO</c:v>
                  </c:pt>
                  <c:pt idx="5">
                    <c:v>NOICATTARO</c:v>
                  </c:pt>
                </c:lvl>
                <c:lvl>
                  <c:pt idx="0">
                    <c:v>2021-2022</c:v>
                  </c:pt>
                  <c:pt idx="3">
                    <c:v>2020-2021</c:v>
                  </c:pt>
                </c:lvl>
              </c:multiLvlStrCache>
            </c:multiLvlStrRef>
          </c:cat>
          <c:val>
            <c:numRef>
              <c:f>'tabella 3'!$G$68:$G$73</c:f>
              <c:numCache>
                <c:formatCode>General</c:formatCode>
                <c:ptCount val="6"/>
                <c:pt idx="0">
                  <c:v>24</c:v>
                </c:pt>
                <c:pt idx="1">
                  <c:v>15</c:v>
                </c:pt>
                <c:pt idx="2">
                  <c:v>1</c:v>
                </c:pt>
                <c:pt idx="3">
                  <c:v>18</c:v>
                </c:pt>
                <c:pt idx="4">
                  <c:v>19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A13-42B5-BFC5-0EAD4AC1551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59143680"/>
        <c:axId val="59145216"/>
      </c:barChart>
      <c:catAx>
        <c:axId val="591436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it-IT"/>
          </a:p>
        </c:txPr>
        <c:crossAx val="59145216"/>
        <c:crosses val="autoZero"/>
        <c:auto val="1"/>
        <c:lblAlgn val="ctr"/>
        <c:lblOffset val="100"/>
        <c:noMultiLvlLbl val="0"/>
      </c:catAx>
      <c:valAx>
        <c:axId val="591452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914368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7.5915394492719925E-3"/>
          <c:y val="5.3285898396401903E-2"/>
          <c:w val="0.97253324934383201"/>
          <c:h val="5.1540287702449686E-2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>
                <a:solidFill>
                  <a:srgbClr val="FF0000"/>
                </a:solidFill>
              </a:defRPr>
            </a:pPr>
            <a:r>
              <a:rPr lang="it-IT" sz="2400">
                <a:solidFill>
                  <a:srgbClr val="FF0000"/>
                </a:solidFill>
              </a:rPr>
              <a:t>Confronto</a:t>
            </a:r>
            <a:r>
              <a:rPr lang="it-IT" sz="2400" baseline="0">
                <a:solidFill>
                  <a:srgbClr val="FF0000"/>
                </a:solidFill>
              </a:rPr>
              <a:t> distribuzione medie ammessi  per a.s. per plesso e per classi parallele</a:t>
            </a:r>
            <a:endParaRPr lang="it-IT" sz="2400">
              <a:solidFill>
                <a:srgbClr val="FF0000"/>
              </a:solidFill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2.1225274150928269E-2"/>
          <c:y val="0.19542226011557473"/>
          <c:w val="0.95754945169814376"/>
          <c:h val="0.5508766181297404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'tabella 3'!$D$76</c:f>
              <c:strCache>
                <c:ptCount val="1"/>
                <c:pt idx="0">
                  <c:v>AMMESSI CON 6≤M&lt;7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3'!$A$77:$C$101</c:f>
              <c:multiLvlStrCache>
                <c:ptCount val="25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  <c:pt idx="12">
                    <c:v>TERZE</c:v>
                  </c:pt>
                  <c:pt idx="13">
                    <c:v>PRIME</c:v>
                  </c:pt>
                  <c:pt idx="14">
                    <c:v>SECONDE</c:v>
                  </c:pt>
                  <c:pt idx="15">
                    <c:v>TERZE</c:v>
                  </c:pt>
                  <c:pt idx="16">
                    <c:v>QUARTE</c:v>
                  </c:pt>
                  <c:pt idx="17">
                    <c:v>QUINTE</c:v>
                  </c:pt>
                  <c:pt idx="18">
                    <c:v>PRIME</c:v>
                  </c:pt>
                  <c:pt idx="19">
                    <c:v>SECONDE</c:v>
                  </c:pt>
                  <c:pt idx="20">
                    <c:v>TERZE</c:v>
                  </c:pt>
                  <c:pt idx="21">
                    <c:v>QUARTE</c:v>
                  </c:pt>
                  <c:pt idx="22">
                    <c:v>QUINTE</c:v>
                  </c:pt>
                  <c:pt idx="23">
                    <c:v>PRIME</c:v>
                  </c:pt>
                  <c:pt idx="24">
                    <c:v>SECONDE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  <c:pt idx="13">
                    <c:v>POLIGNANO</c:v>
                  </c:pt>
                  <c:pt idx="18">
                    <c:v>CONVERSANO</c:v>
                  </c:pt>
                  <c:pt idx="23">
                    <c:v>NOICATTARO</c:v>
                  </c:pt>
                </c:lvl>
                <c:lvl>
                  <c:pt idx="0">
                    <c:v>     2021-2022</c:v>
                  </c:pt>
                  <c:pt idx="13">
                    <c:v>2020-2021</c:v>
                  </c:pt>
                </c:lvl>
              </c:multiLvlStrCache>
            </c:multiLvlStrRef>
          </c:cat>
          <c:val>
            <c:numRef>
              <c:f>'tabella 3'!$D$77:$D$101</c:f>
              <c:numCache>
                <c:formatCode>General</c:formatCode>
                <c:ptCount val="25"/>
                <c:pt idx="0">
                  <c:v>17</c:v>
                </c:pt>
                <c:pt idx="1">
                  <c:v>20</c:v>
                </c:pt>
                <c:pt idx="2">
                  <c:v>14</c:v>
                </c:pt>
                <c:pt idx="3">
                  <c:v>18</c:v>
                </c:pt>
                <c:pt idx="4">
                  <c:v>19</c:v>
                </c:pt>
                <c:pt idx="5">
                  <c:v>18</c:v>
                </c:pt>
                <c:pt idx="6">
                  <c:v>25</c:v>
                </c:pt>
                <c:pt idx="7">
                  <c:v>13</c:v>
                </c:pt>
                <c:pt idx="8">
                  <c:v>10</c:v>
                </c:pt>
                <c:pt idx="9">
                  <c:v>20</c:v>
                </c:pt>
                <c:pt idx="10">
                  <c:v>15</c:v>
                </c:pt>
                <c:pt idx="11">
                  <c:v>6</c:v>
                </c:pt>
                <c:pt idx="12">
                  <c:v>7</c:v>
                </c:pt>
                <c:pt idx="13">
                  <c:v>27</c:v>
                </c:pt>
                <c:pt idx="14">
                  <c:v>17</c:v>
                </c:pt>
                <c:pt idx="15">
                  <c:v>21</c:v>
                </c:pt>
                <c:pt idx="16">
                  <c:v>22</c:v>
                </c:pt>
                <c:pt idx="17">
                  <c:v>32</c:v>
                </c:pt>
                <c:pt idx="18">
                  <c:v>26</c:v>
                </c:pt>
                <c:pt idx="19">
                  <c:v>19</c:v>
                </c:pt>
                <c:pt idx="20">
                  <c:v>17</c:v>
                </c:pt>
                <c:pt idx="21">
                  <c:v>12</c:v>
                </c:pt>
                <c:pt idx="22">
                  <c:v>19</c:v>
                </c:pt>
                <c:pt idx="23">
                  <c:v>4</c:v>
                </c:pt>
                <c:pt idx="24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57-4192-9086-FC535768F2C1}"/>
            </c:ext>
          </c:extLst>
        </c:ser>
        <c:ser>
          <c:idx val="1"/>
          <c:order val="1"/>
          <c:tx>
            <c:strRef>
              <c:f>'tabella 3'!$E$76</c:f>
              <c:strCache>
                <c:ptCount val="1"/>
                <c:pt idx="0">
                  <c:v>AMMESSI CON 7≤M&lt;8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3'!$A$77:$C$101</c:f>
              <c:multiLvlStrCache>
                <c:ptCount val="25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  <c:pt idx="12">
                    <c:v>TERZE</c:v>
                  </c:pt>
                  <c:pt idx="13">
                    <c:v>PRIME</c:v>
                  </c:pt>
                  <c:pt idx="14">
                    <c:v>SECONDE</c:v>
                  </c:pt>
                  <c:pt idx="15">
                    <c:v>TERZE</c:v>
                  </c:pt>
                  <c:pt idx="16">
                    <c:v>QUARTE</c:v>
                  </c:pt>
                  <c:pt idx="17">
                    <c:v>QUINTE</c:v>
                  </c:pt>
                  <c:pt idx="18">
                    <c:v>PRIME</c:v>
                  </c:pt>
                  <c:pt idx="19">
                    <c:v>SECONDE</c:v>
                  </c:pt>
                  <c:pt idx="20">
                    <c:v>TERZE</c:v>
                  </c:pt>
                  <c:pt idx="21">
                    <c:v>QUARTE</c:v>
                  </c:pt>
                  <c:pt idx="22">
                    <c:v>QUINTE</c:v>
                  </c:pt>
                  <c:pt idx="23">
                    <c:v>PRIME</c:v>
                  </c:pt>
                  <c:pt idx="24">
                    <c:v>SECONDE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  <c:pt idx="13">
                    <c:v>POLIGNANO</c:v>
                  </c:pt>
                  <c:pt idx="18">
                    <c:v>CONVERSANO</c:v>
                  </c:pt>
                  <c:pt idx="23">
                    <c:v>NOICATTARO</c:v>
                  </c:pt>
                </c:lvl>
                <c:lvl>
                  <c:pt idx="0">
                    <c:v>     2021-2022</c:v>
                  </c:pt>
                  <c:pt idx="13">
                    <c:v>2020-2021</c:v>
                  </c:pt>
                </c:lvl>
              </c:multiLvlStrCache>
            </c:multiLvlStrRef>
          </c:cat>
          <c:val>
            <c:numRef>
              <c:f>'tabella 3'!$E$77:$E$101</c:f>
              <c:numCache>
                <c:formatCode>General</c:formatCode>
                <c:ptCount val="25"/>
                <c:pt idx="0">
                  <c:v>21</c:v>
                </c:pt>
                <c:pt idx="1">
                  <c:v>28</c:v>
                </c:pt>
                <c:pt idx="2">
                  <c:v>19</c:v>
                </c:pt>
                <c:pt idx="3">
                  <c:v>15</c:v>
                </c:pt>
                <c:pt idx="4">
                  <c:v>26</c:v>
                </c:pt>
                <c:pt idx="5">
                  <c:v>29</c:v>
                </c:pt>
                <c:pt idx="6">
                  <c:v>37</c:v>
                </c:pt>
                <c:pt idx="7">
                  <c:v>20</c:v>
                </c:pt>
                <c:pt idx="8">
                  <c:v>18</c:v>
                </c:pt>
                <c:pt idx="9">
                  <c:v>23</c:v>
                </c:pt>
                <c:pt idx="10">
                  <c:v>10</c:v>
                </c:pt>
                <c:pt idx="11">
                  <c:v>8</c:v>
                </c:pt>
                <c:pt idx="12">
                  <c:v>10</c:v>
                </c:pt>
                <c:pt idx="13">
                  <c:v>25</c:v>
                </c:pt>
                <c:pt idx="14">
                  <c:v>26</c:v>
                </c:pt>
                <c:pt idx="15">
                  <c:v>28</c:v>
                </c:pt>
                <c:pt idx="16">
                  <c:v>26</c:v>
                </c:pt>
                <c:pt idx="17">
                  <c:v>24</c:v>
                </c:pt>
                <c:pt idx="18">
                  <c:v>33</c:v>
                </c:pt>
                <c:pt idx="19">
                  <c:v>20</c:v>
                </c:pt>
                <c:pt idx="20">
                  <c:v>27</c:v>
                </c:pt>
                <c:pt idx="21">
                  <c:v>28</c:v>
                </c:pt>
                <c:pt idx="22">
                  <c:v>14</c:v>
                </c:pt>
                <c:pt idx="23">
                  <c:v>9</c:v>
                </c:pt>
                <c:pt idx="2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57-4192-9086-FC535768F2C1}"/>
            </c:ext>
          </c:extLst>
        </c:ser>
        <c:ser>
          <c:idx val="2"/>
          <c:order val="2"/>
          <c:tx>
            <c:strRef>
              <c:f>'tabella 3'!$F$76</c:f>
              <c:strCache>
                <c:ptCount val="1"/>
                <c:pt idx="0">
                  <c:v>AMMESSI CON 8≤M&lt;9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3'!$A$77:$C$101</c:f>
              <c:multiLvlStrCache>
                <c:ptCount val="25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  <c:pt idx="12">
                    <c:v>TERZE</c:v>
                  </c:pt>
                  <c:pt idx="13">
                    <c:v>PRIME</c:v>
                  </c:pt>
                  <c:pt idx="14">
                    <c:v>SECONDE</c:v>
                  </c:pt>
                  <c:pt idx="15">
                    <c:v>TERZE</c:v>
                  </c:pt>
                  <c:pt idx="16">
                    <c:v>QUARTE</c:v>
                  </c:pt>
                  <c:pt idx="17">
                    <c:v>QUINTE</c:v>
                  </c:pt>
                  <c:pt idx="18">
                    <c:v>PRIME</c:v>
                  </c:pt>
                  <c:pt idx="19">
                    <c:v>SECONDE</c:v>
                  </c:pt>
                  <c:pt idx="20">
                    <c:v>TERZE</c:v>
                  </c:pt>
                  <c:pt idx="21">
                    <c:v>QUARTE</c:v>
                  </c:pt>
                  <c:pt idx="22">
                    <c:v>QUINTE</c:v>
                  </c:pt>
                  <c:pt idx="23">
                    <c:v>PRIME</c:v>
                  </c:pt>
                  <c:pt idx="24">
                    <c:v>SECONDE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  <c:pt idx="13">
                    <c:v>POLIGNANO</c:v>
                  </c:pt>
                  <c:pt idx="18">
                    <c:v>CONVERSANO</c:v>
                  </c:pt>
                  <c:pt idx="23">
                    <c:v>NOICATTARO</c:v>
                  </c:pt>
                </c:lvl>
                <c:lvl>
                  <c:pt idx="0">
                    <c:v>     2021-2022</c:v>
                  </c:pt>
                  <c:pt idx="13">
                    <c:v>2020-2021</c:v>
                  </c:pt>
                </c:lvl>
              </c:multiLvlStrCache>
            </c:multiLvlStrRef>
          </c:cat>
          <c:val>
            <c:numRef>
              <c:f>'tabella 3'!$F$77:$F$101</c:f>
              <c:numCache>
                <c:formatCode>General</c:formatCode>
                <c:ptCount val="25"/>
                <c:pt idx="0">
                  <c:v>6</c:v>
                </c:pt>
                <c:pt idx="1">
                  <c:v>21</c:v>
                </c:pt>
                <c:pt idx="2">
                  <c:v>15</c:v>
                </c:pt>
                <c:pt idx="3">
                  <c:v>13</c:v>
                </c:pt>
                <c:pt idx="4">
                  <c:v>13</c:v>
                </c:pt>
                <c:pt idx="5">
                  <c:v>6</c:v>
                </c:pt>
                <c:pt idx="6">
                  <c:v>10</c:v>
                </c:pt>
                <c:pt idx="7">
                  <c:v>12</c:v>
                </c:pt>
                <c:pt idx="8">
                  <c:v>6</c:v>
                </c:pt>
                <c:pt idx="9">
                  <c:v>13</c:v>
                </c:pt>
                <c:pt idx="10">
                  <c:v>4</c:v>
                </c:pt>
                <c:pt idx="11">
                  <c:v>4</c:v>
                </c:pt>
                <c:pt idx="12">
                  <c:v>7</c:v>
                </c:pt>
                <c:pt idx="13">
                  <c:v>18</c:v>
                </c:pt>
                <c:pt idx="14">
                  <c:v>8</c:v>
                </c:pt>
                <c:pt idx="15">
                  <c:v>18</c:v>
                </c:pt>
                <c:pt idx="16">
                  <c:v>12</c:v>
                </c:pt>
                <c:pt idx="17">
                  <c:v>15</c:v>
                </c:pt>
                <c:pt idx="18">
                  <c:v>13</c:v>
                </c:pt>
                <c:pt idx="19">
                  <c:v>8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</c:v>
                </c:pt>
                <c:pt idx="2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57-4192-9086-FC535768F2C1}"/>
            </c:ext>
          </c:extLst>
        </c:ser>
        <c:ser>
          <c:idx val="3"/>
          <c:order val="3"/>
          <c:tx>
            <c:strRef>
              <c:f>'tabella 3'!$G$76</c:f>
              <c:strCache>
                <c:ptCount val="1"/>
                <c:pt idx="0">
                  <c:v>AMMESSI CON 9≤M≤10</c:v>
                </c:pt>
              </c:strCache>
            </c:strRef>
          </c:tx>
          <c:invertIfNegative val="0"/>
          <c:dLbls>
            <c:dLbl>
              <c:idx val="20"/>
              <c:layout>
                <c:manualLayout>
                  <c:x val="0"/>
                  <c:y val="-1.4154281670205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957-4192-9086-FC535768F2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3'!$A$77:$C$101</c:f>
              <c:multiLvlStrCache>
                <c:ptCount val="25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  <c:pt idx="12">
                    <c:v>TERZE</c:v>
                  </c:pt>
                  <c:pt idx="13">
                    <c:v>PRIME</c:v>
                  </c:pt>
                  <c:pt idx="14">
                    <c:v>SECONDE</c:v>
                  </c:pt>
                  <c:pt idx="15">
                    <c:v>TERZE</c:v>
                  </c:pt>
                  <c:pt idx="16">
                    <c:v>QUARTE</c:v>
                  </c:pt>
                  <c:pt idx="17">
                    <c:v>QUINTE</c:v>
                  </c:pt>
                  <c:pt idx="18">
                    <c:v>PRIME</c:v>
                  </c:pt>
                  <c:pt idx="19">
                    <c:v>SECONDE</c:v>
                  </c:pt>
                  <c:pt idx="20">
                    <c:v>TERZE</c:v>
                  </c:pt>
                  <c:pt idx="21">
                    <c:v>QUARTE</c:v>
                  </c:pt>
                  <c:pt idx="22">
                    <c:v>QUINTE</c:v>
                  </c:pt>
                  <c:pt idx="23">
                    <c:v>PRIME</c:v>
                  </c:pt>
                  <c:pt idx="24">
                    <c:v>SECONDE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  <c:pt idx="13">
                    <c:v>POLIGNANO</c:v>
                  </c:pt>
                  <c:pt idx="18">
                    <c:v>CONVERSANO</c:v>
                  </c:pt>
                  <c:pt idx="23">
                    <c:v>NOICATTARO</c:v>
                  </c:pt>
                </c:lvl>
                <c:lvl>
                  <c:pt idx="0">
                    <c:v>     2021-2022</c:v>
                  </c:pt>
                  <c:pt idx="13">
                    <c:v>2020-2021</c:v>
                  </c:pt>
                </c:lvl>
              </c:multiLvlStrCache>
            </c:multiLvlStrRef>
          </c:cat>
          <c:val>
            <c:numRef>
              <c:f>'tabella 3'!$G$77:$G$101</c:f>
              <c:numCache>
                <c:formatCode>General</c:formatCode>
                <c:ptCount val="25"/>
                <c:pt idx="0">
                  <c:v>1</c:v>
                </c:pt>
                <c:pt idx="1">
                  <c:v>0</c:v>
                </c:pt>
                <c:pt idx="2">
                  <c:v>7</c:v>
                </c:pt>
                <c:pt idx="3">
                  <c:v>7</c:v>
                </c:pt>
                <c:pt idx="4">
                  <c:v>9</c:v>
                </c:pt>
                <c:pt idx="5">
                  <c:v>3</c:v>
                </c:pt>
                <c:pt idx="6">
                  <c:v>1</c:v>
                </c:pt>
                <c:pt idx="7">
                  <c:v>3</c:v>
                </c:pt>
                <c:pt idx="8">
                  <c:v>2</c:v>
                </c:pt>
                <c:pt idx="9">
                  <c:v>6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4</c:v>
                </c:pt>
                <c:pt idx="15">
                  <c:v>5</c:v>
                </c:pt>
                <c:pt idx="16">
                  <c:v>2</c:v>
                </c:pt>
                <c:pt idx="17">
                  <c:v>7</c:v>
                </c:pt>
                <c:pt idx="18">
                  <c:v>2</c:v>
                </c:pt>
                <c:pt idx="19">
                  <c:v>4</c:v>
                </c:pt>
                <c:pt idx="20">
                  <c:v>3</c:v>
                </c:pt>
                <c:pt idx="21">
                  <c:v>8</c:v>
                </c:pt>
                <c:pt idx="22">
                  <c:v>2</c:v>
                </c:pt>
                <c:pt idx="23">
                  <c:v>0</c:v>
                </c:pt>
                <c:pt idx="2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957-4192-9086-FC535768F2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59074048"/>
        <c:axId val="59075584"/>
      </c:barChart>
      <c:catAx>
        <c:axId val="590740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>
                <a:solidFill>
                  <a:srgbClr val="00B050"/>
                </a:solidFill>
              </a:defRPr>
            </a:pPr>
            <a:endParaRPr lang="it-IT"/>
          </a:p>
        </c:txPr>
        <c:crossAx val="59075584"/>
        <c:crosses val="autoZero"/>
        <c:auto val="1"/>
        <c:lblAlgn val="ctr"/>
        <c:lblOffset val="100"/>
        <c:noMultiLvlLbl val="0"/>
      </c:catAx>
      <c:valAx>
        <c:axId val="590755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90740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1.4726141539828905E-2"/>
          <c:y val="0.14423213021939144"/>
          <c:w val="0.96919092323075218"/>
          <c:h val="5.1190129896183378E-2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>
                <a:solidFill>
                  <a:srgbClr val="00B050"/>
                </a:solidFill>
              </a:defRPr>
            </a:pPr>
            <a:r>
              <a:rPr lang="it-IT" sz="1600" dirty="0">
                <a:solidFill>
                  <a:srgbClr val="00B050"/>
                </a:solidFill>
              </a:rPr>
              <a:t>Confronto tra plessi  e</a:t>
            </a:r>
            <a:r>
              <a:rPr lang="it-IT" sz="1600" baseline="0" dirty="0">
                <a:solidFill>
                  <a:srgbClr val="00B050"/>
                </a:solidFill>
              </a:rPr>
              <a:t> classi parallele della </a:t>
            </a:r>
            <a:r>
              <a:rPr lang="it-IT" sz="1600" dirty="0">
                <a:solidFill>
                  <a:srgbClr val="00B050"/>
                </a:solidFill>
              </a:rPr>
              <a:t>distribuzione delle medie degli ammessi </a:t>
            </a:r>
            <a:r>
              <a:rPr lang="it-IT" sz="1600" dirty="0" err="1">
                <a:solidFill>
                  <a:srgbClr val="00B050"/>
                </a:solidFill>
              </a:rPr>
              <a:t>a.s.</a:t>
            </a:r>
            <a:r>
              <a:rPr lang="it-IT" sz="1600" dirty="0">
                <a:solidFill>
                  <a:srgbClr val="00B050"/>
                </a:solidFill>
              </a:rPr>
              <a:t> 2020-2021</a:t>
            </a:r>
            <a:r>
              <a:rPr lang="it-IT" sz="1600" baseline="0" dirty="0">
                <a:solidFill>
                  <a:srgbClr val="00B050"/>
                </a:solidFill>
              </a:rPr>
              <a:t> </a:t>
            </a:r>
            <a:endParaRPr lang="it-IT" sz="1600" dirty="0">
              <a:solidFill>
                <a:srgbClr val="00B050"/>
              </a:solidFill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2.4004360305276362E-2"/>
          <c:y val="0.17812790350358743"/>
          <c:w val="0.95199127938944772"/>
          <c:h val="0.594855897250132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'tabella 3'!$D$118</c:f>
              <c:strCache>
                <c:ptCount val="1"/>
                <c:pt idx="0">
                  <c:v>AMMESSI CON 6≤M&lt;7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3'!$B$119:$C$130</c:f>
              <c:multiLvlStrCache>
                <c:ptCount val="12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</c:lvl>
              </c:multiLvlStrCache>
            </c:multiLvlStrRef>
          </c:cat>
          <c:val>
            <c:numRef>
              <c:f>'tabella 3'!$D$119:$D$130</c:f>
              <c:numCache>
                <c:formatCode>General</c:formatCode>
                <c:ptCount val="12"/>
                <c:pt idx="0">
                  <c:v>27</c:v>
                </c:pt>
                <c:pt idx="1">
                  <c:v>17</c:v>
                </c:pt>
                <c:pt idx="2">
                  <c:v>21</c:v>
                </c:pt>
                <c:pt idx="3">
                  <c:v>22</c:v>
                </c:pt>
                <c:pt idx="4">
                  <c:v>32</c:v>
                </c:pt>
                <c:pt idx="5">
                  <c:v>26</c:v>
                </c:pt>
                <c:pt idx="6">
                  <c:v>19</c:v>
                </c:pt>
                <c:pt idx="7">
                  <c:v>17</c:v>
                </c:pt>
                <c:pt idx="8">
                  <c:v>12</c:v>
                </c:pt>
                <c:pt idx="9">
                  <c:v>19</c:v>
                </c:pt>
                <c:pt idx="10">
                  <c:v>4</c:v>
                </c:pt>
                <c:pt idx="1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1F-4EB9-8D76-99818889A010}"/>
            </c:ext>
          </c:extLst>
        </c:ser>
        <c:ser>
          <c:idx val="1"/>
          <c:order val="1"/>
          <c:tx>
            <c:strRef>
              <c:f>'tabella 3'!$E$118</c:f>
              <c:strCache>
                <c:ptCount val="1"/>
                <c:pt idx="0">
                  <c:v>AMMESSI CON 7≤M&lt;8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3'!$B$119:$C$130</c:f>
              <c:multiLvlStrCache>
                <c:ptCount val="12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</c:lvl>
              </c:multiLvlStrCache>
            </c:multiLvlStrRef>
          </c:cat>
          <c:val>
            <c:numRef>
              <c:f>'tabella 3'!$E$119:$E$130</c:f>
              <c:numCache>
                <c:formatCode>General</c:formatCode>
                <c:ptCount val="12"/>
                <c:pt idx="0">
                  <c:v>25</c:v>
                </c:pt>
                <c:pt idx="1">
                  <c:v>26</c:v>
                </c:pt>
                <c:pt idx="2">
                  <c:v>28</c:v>
                </c:pt>
                <c:pt idx="3">
                  <c:v>26</c:v>
                </c:pt>
                <c:pt idx="4">
                  <c:v>24</c:v>
                </c:pt>
                <c:pt idx="5">
                  <c:v>33</c:v>
                </c:pt>
                <c:pt idx="6">
                  <c:v>20</c:v>
                </c:pt>
                <c:pt idx="7">
                  <c:v>27</c:v>
                </c:pt>
                <c:pt idx="8">
                  <c:v>28</c:v>
                </c:pt>
                <c:pt idx="9">
                  <c:v>14</c:v>
                </c:pt>
                <c:pt idx="10">
                  <c:v>9</c:v>
                </c:pt>
                <c:pt idx="1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1F-4EB9-8D76-99818889A010}"/>
            </c:ext>
          </c:extLst>
        </c:ser>
        <c:ser>
          <c:idx val="2"/>
          <c:order val="2"/>
          <c:tx>
            <c:strRef>
              <c:f>'tabella 3'!$F$118</c:f>
              <c:strCache>
                <c:ptCount val="1"/>
                <c:pt idx="0">
                  <c:v>AMMESSI CON 8≤M&lt;9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3'!$B$119:$C$130</c:f>
              <c:multiLvlStrCache>
                <c:ptCount val="12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</c:lvl>
              </c:multiLvlStrCache>
            </c:multiLvlStrRef>
          </c:cat>
          <c:val>
            <c:numRef>
              <c:f>'tabella 3'!$F$119:$F$130</c:f>
              <c:numCache>
                <c:formatCode>General</c:formatCode>
                <c:ptCount val="12"/>
                <c:pt idx="0">
                  <c:v>18</c:v>
                </c:pt>
                <c:pt idx="1">
                  <c:v>8</c:v>
                </c:pt>
                <c:pt idx="2">
                  <c:v>18</c:v>
                </c:pt>
                <c:pt idx="3">
                  <c:v>12</c:v>
                </c:pt>
                <c:pt idx="4">
                  <c:v>15</c:v>
                </c:pt>
                <c:pt idx="5">
                  <c:v>13</c:v>
                </c:pt>
                <c:pt idx="6">
                  <c:v>8</c:v>
                </c:pt>
                <c:pt idx="7">
                  <c:v>10</c:v>
                </c:pt>
                <c:pt idx="8">
                  <c:v>11</c:v>
                </c:pt>
                <c:pt idx="9">
                  <c:v>11</c:v>
                </c:pt>
                <c:pt idx="10">
                  <c:v>1</c:v>
                </c:pt>
                <c:pt idx="1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1F-4EB9-8D76-99818889A010}"/>
            </c:ext>
          </c:extLst>
        </c:ser>
        <c:ser>
          <c:idx val="3"/>
          <c:order val="3"/>
          <c:tx>
            <c:strRef>
              <c:f>'tabella 3'!$G$118</c:f>
              <c:strCache>
                <c:ptCount val="1"/>
                <c:pt idx="0">
                  <c:v>AMMESSI CON 9≤M≤10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3'!$B$119:$C$130</c:f>
              <c:multiLvlStrCache>
                <c:ptCount val="12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</c:lvl>
              </c:multiLvlStrCache>
            </c:multiLvlStrRef>
          </c:cat>
          <c:val>
            <c:numRef>
              <c:f>'tabella 3'!$G$119:$G$130</c:f>
              <c:numCache>
                <c:formatCode>General</c:formatCode>
                <c:ptCount val="12"/>
                <c:pt idx="0">
                  <c:v>0</c:v>
                </c:pt>
                <c:pt idx="1">
                  <c:v>4</c:v>
                </c:pt>
                <c:pt idx="2">
                  <c:v>5</c:v>
                </c:pt>
                <c:pt idx="3">
                  <c:v>2</c:v>
                </c:pt>
                <c:pt idx="4">
                  <c:v>7</c:v>
                </c:pt>
                <c:pt idx="5">
                  <c:v>2</c:v>
                </c:pt>
                <c:pt idx="6">
                  <c:v>4</c:v>
                </c:pt>
                <c:pt idx="7">
                  <c:v>3</c:v>
                </c:pt>
                <c:pt idx="8">
                  <c:v>8</c:v>
                </c:pt>
                <c:pt idx="9">
                  <c:v>2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31F-4EB9-8D76-99818889A01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59402496"/>
        <c:axId val="59420672"/>
      </c:barChart>
      <c:catAx>
        <c:axId val="594024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it-IT"/>
          </a:p>
        </c:txPr>
        <c:crossAx val="59420672"/>
        <c:crosses val="autoZero"/>
        <c:auto val="1"/>
        <c:lblAlgn val="ctr"/>
        <c:lblOffset val="100"/>
        <c:noMultiLvlLbl val="0"/>
      </c:catAx>
      <c:valAx>
        <c:axId val="594206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94024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5513648200773589E-2"/>
          <c:y val="0.1193705871511824"/>
          <c:w val="0.94412638584183628"/>
          <c:h val="5.7032531950455385E-2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>
                <a:solidFill>
                  <a:srgbClr val="00B050"/>
                </a:solidFill>
              </a:defRPr>
            </a:pPr>
            <a:r>
              <a:rPr lang="it-IT" sz="1600" dirty="0">
                <a:solidFill>
                  <a:srgbClr val="00B050"/>
                </a:solidFill>
              </a:rPr>
              <a:t>Confronto</a:t>
            </a:r>
            <a:r>
              <a:rPr lang="it-IT" sz="1600" baseline="0" dirty="0">
                <a:solidFill>
                  <a:srgbClr val="00B050"/>
                </a:solidFill>
              </a:rPr>
              <a:t> tra plessi e classi parallele  della distribuzione delle medie tra gli ammessi </a:t>
            </a:r>
            <a:r>
              <a:rPr lang="it-IT" sz="1600" baseline="0" dirty="0" err="1">
                <a:solidFill>
                  <a:srgbClr val="00B050"/>
                </a:solidFill>
              </a:rPr>
              <a:t>a.s.</a:t>
            </a:r>
            <a:r>
              <a:rPr lang="it-IT" sz="1600" baseline="0" dirty="0">
                <a:solidFill>
                  <a:srgbClr val="00B050"/>
                </a:solidFill>
              </a:rPr>
              <a:t> 2021-2022</a:t>
            </a:r>
            <a:endParaRPr lang="it-IT" sz="1600" dirty="0">
              <a:solidFill>
                <a:srgbClr val="00B050"/>
              </a:solidFill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2.4985803520726872E-2"/>
          <c:y val="0.15256130165827683"/>
          <c:w val="0.95002839295854646"/>
          <c:h val="0.7056393827045552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'tabella 3'!$D$104</c:f>
              <c:strCache>
                <c:ptCount val="1"/>
                <c:pt idx="0">
                  <c:v>AMMESSI CON 6≤M&lt;7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3'!$B$105:$C$117</c:f>
              <c:multiLvlStrCache>
                <c:ptCount val="13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  <c:pt idx="12">
                    <c:v>TERZE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</c:lvl>
              </c:multiLvlStrCache>
            </c:multiLvlStrRef>
          </c:cat>
          <c:val>
            <c:numRef>
              <c:f>'tabella 3'!$D$105:$D$117</c:f>
              <c:numCache>
                <c:formatCode>General</c:formatCode>
                <c:ptCount val="13"/>
                <c:pt idx="0">
                  <c:v>17</c:v>
                </c:pt>
                <c:pt idx="1">
                  <c:v>20</c:v>
                </c:pt>
                <c:pt idx="2">
                  <c:v>14</c:v>
                </c:pt>
                <c:pt idx="3">
                  <c:v>18</c:v>
                </c:pt>
                <c:pt idx="4">
                  <c:v>19</c:v>
                </c:pt>
                <c:pt idx="5">
                  <c:v>18</c:v>
                </c:pt>
                <c:pt idx="6">
                  <c:v>25</c:v>
                </c:pt>
                <c:pt idx="7">
                  <c:v>13</c:v>
                </c:pt>
                <c:pt idx="8">
                  <c:v>10</c:v>
                </c:pt>
                <c:pt idx="9">
                  <c:v>20</c:v>
                </c:pt>
                <c:pt idx="10">
                  <c:v>15</c:v>
                </c:pt>
                <c:pt idx="11">
                  <c:v>6</c:v>
                </c:pt>
                <c:pt idx="1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87-4192-83E8-311C73CF4025}"/>
            </c:ext>
          </c:extLst>
        </c:ser>
        <c:ser>
          <c:idx val="1"/>
          <c:order val="1"/>
          <c:tx>
            <c:strRef>
              <c:f>'tabella 3'!$E$104</c:f>
              <c:strCache>
                <c:ptCount val="1"/>
                <c:pt idx="0">
                  <c:v>AMMESSI CON 7≤M&lt;8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3'!$B$105:$C$117</c:f>
              <c:multiLvlStrCache>
                <c:ptCount val="13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  <c:pt idx="12">
                    <c:v>TERZE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</c:lvl>
              </c:multiLvlStrCache>
            </c:multiLvlStrRef>
          </c:cat>
          <c:val>
            <c:numRef>
              <c:f>'tabella 3'!$E$105:$E$117</c:f>
              <c:numCache>
                <c:formatCode>General</c:formatCode>
                <c:ptCount val="13"/>
                <c:pt idx="0">
                  <c:v>21</c:v>
                </c:pt>
                <c:pt idx="1">
                  <c:v>28</c:v>
                </c:pt>
                <c:pt idx="2">
                  <c:v>19</c:v>
                </c:pt>
                <c:pt idx="3">
                  <c:v>15</c:v>
                </c:pt>
                <c:pt idx="4">
                  <c:v>26</c:v>
                </c:pt>
                <c:pt idx="5">
                  <c:v>29</c:v>
                </c:pt>
                <c:pt idx="6">
                  <c:v>37</c:v>
                </c:pt>
                <c:pt idx="7">
                  <c:v>20</c:v>
                </c:pt>
                <c:pt idx="8">
                  <c:v>18</c:v>
                </c:pt>
                <c:pt idx="9">
                  <c:v>23</c:v>
                </c:pt>
                <c:pt idx="10">
                  <c:v>10</c:v>
                </c:pt>
                <c:pt idx="11">
                  <c:v>8</c:v>
                </c:pt>
                <c:pt idx="1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87-4192-83E8-311C73CF4025}"/>
            </c:ext>
          </c:extLst>
        </c:ser>
        <c:ser>
          <c:idx val="2"/>
          <c:order val="2"/>
          <c:tx>
            <c:strRef>
              <c:f>'tabella 3'!$F$104</c:f>
              <c:strCache>
                <c:ptCount val="1"/>
                <c:pt idx="0">
                  <c:v>AMMESSI CON 8≤M&lt;9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3'!$B$105:$C$117</c:f>
              <c:multiLvlStrCache>
                <c:ptCount val="13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  <c:pt idx="12">
                    <c:v>TERZE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</c:lvl>
              </c:multiLvlStrCache>
            </c:multiLvlStrRef>
          </c:cat>
          <c:val>
            <c:numRef>
              <c:f>'tabella 3'!$F$105:$F$117</c:f>
              <c:numCache>
                <c:formatCode>General</c:formatCode>
                <c:ptCount val="13"/>
                <c:pt idx="0">
                  <c:v>6</c:v>
                </c:pt>
                <c:pt idx="1">
                  <c:v>21</c:v>
                </c:pt>
                <c:pt idx="2">
                  <c:v>15</c:v>
                </c:pt>
                <c:pt idx="3">
                  <c:v>13</c:v>
                </c:pt>
                <c:pt idx="4">
                  <c:v>13</c:v>
                </c:pt>
                <c:pt idx="5">
                  <c:v>6</c:v>
                </c:pt>
                <c:pt idx="6">
                  <c:v>10</c:v>
                </c:pt>
                <c:pt idx="7">
                  <c:v>12</c:v>
                </c:pt>
                <c:pt idx="8">
                  <c:v>6</c:v>
                </c:pt>
                <c:pt idx="9">
                  <c:v>13</c:v>
                </c:pt>
                <c:pt idx="10">
                  <c:v>4</c:v>
                </c:pt>
                <c:pt idx="11">
                  <c:v>4</c:v>
                </c:pt>
                <c:pt idx="1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87-4192-83E8-311C73CF4025}"/>
            </c:ext>
          </c:extLst>
        </c:ser>
        <c:ser>
          <c:idx val="3"/>
          <c:order val="3"/>
          <c:tx>
            <c:strRef>
              <c:f>'tabella 3'!$G$104</c:f>
              <c:strCache>
                <c:ptCount val="1"/>
                <c:pt idx="0">
                  <c:v>AMMESSI CON 9≤M≤10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3'!$B$105:$C$117</c:f>
              <c:multiLvlStrCache>
                <c:ptCount val="13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  <c:pt idx="12">
                    <c:v>TERZE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</c:lvl>
              </c:multiLvlStrCache>
            </c:multiLvlStrRef>
          </c:cat>
          <c:val>
            <c:numRef>
              <c:f>'tabella 3'!$G$105:$G$117</c:f>
              <c:numCache>
                <c:formatCode>General</c:formatCode>
                <c:ptCount val="13"/>
                <c:pt idx="0">
                  <c:v>1</c:v>
                </c:pt>
                <c:pt idx="1">
                  <c:v>0</c:v>
                </c:pt>
                <c:pt idx="2">
                  <c:v>7</c:v>
                </c:pt>
                <c:pt idx="3">
                  <c:v>7</c:v>
                </c:pt>
                <c:pt idx="4">
                  <c:v>9</c:v>
                </c:pt>
                <c:pt idx="5">
                  <c:v>3</c:v>
                </c:pt>
                <c:pt idx="6">
                  <c:v>1</c:v>
                </c:pt>
                <c:pt idx="7">
                  <c:v>3</c:v>
                </c:pt>
                <c:pt idx="8">
                  <c:v>2</c:v>
                </c:pt>
                <c:pt idx="9">
                  <c:v>6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87-4192-83E8-311C73CF402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59281408"/>
        <c:axId val="59282944"/>
      </c:barChart>
      <c:catAx>
        <c:axId val="592814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59282944"/>
        <c:crosses val="autoZero"/>
        <c:auto val="1"/>
        <c:lblAlgn val="ctr"/>
        <c:lblOffset val="100"/>
        <c:noMultiLvlLbl val="0"/>
      </c:catAx>
      <c:valAx>
        <c:axId val="592829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928140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1546953537149072E-2"/>
          <c:y val="8.164187562519637E-2"/>
          <c:w val="0.96291847202162728"/>
          <c:h val="6.2086364282421605E-2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>
                <a:solidFill>
                  <a:srgbClr val="00B050"/>
                </a:solidFill>
              </a:defRPr>
            </a:pPr>
            <a:r>
              <a:rPr lang="it-IT" sz="2000" dirty="0" err="1">
                <a:solidFill>
                  <a:srgbClr val="00B050"/>
                </a:solidFill>
              </a:rPr>
              <a:t>Confranto</a:t>
            </a:r>
            <a:r>
              <a:rPr lang="it-IT" sz="2000" baseline="0" dirty="0">
                <a:solidFill>
                  <a:srgbClr val="00B050"/>
                </a:solidFill>
              </a:rPr>
              <a:t>  per </a:t>
            </a:r>
            <a:r>
              <a:rPr lang="it-IT" sz="2000" baseline="0" dirty="0" err="1">
                <a:solidFill>
                  <a:srgbClr val="00B050"/>
                </a:solidFill>
              </a:rPr>
              <a:t>a.s.</a:t>
            </a:r>
            <a:r>
              <a:rPr lang="it-IT" sz="2000" baseline="0" dirty="0">
                <a:solidFill>
                  <a:srgbClr val="00B050"/>
                </a:solidFill>
              </a:rPr>
              <a:t> e per classi parallele della distribuzione della media degli ammessi  INDIRIZZO ALBERGHIERO sedi Polignano-Noicattaro </a:t>
            </a:r>
            <a:endParaRPr lang="it-IT" sz="2000" dirty="0">
              <a:solidFill>
                <a:srgbClr val="00B050"/>
              </a:solidFill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2.3694134336413288E-2"/>
          <c:y val="0.16686789151356088"/>
          <c:w val="0.95261173132717381"/>
          <c:h val="0.6817317366579177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'tabella 3'!$D$132</c:f>
              <c:strCache>
                <c:ptCount val="1"/>
                <c:pt idx="0">
                  <c:v>AMMESSI CON 6≤M&lt;7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3'!$B$133:$C$142</c:f>
              <c:multiLvlStrCache>
                <c:ptCount val="10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</c:lvl>
                <c:lvl>
                  <c:pt idx="0">
                    <c:v> 2021-2022</c:v>
                  </c:pt>
                  <c:pt idx="5">
                    <c:v>2020-2021</c:v>
                  </c:pt>
                </c:lvl>
              </c:multiLvlStrCache>
            </c:multiLvlStrRef>
          </c:cat>
          <c:val>
            <c:numRef>
              <c:f>'tabella 3'!$D$133:$D$142</c:f>
              <c:numCache>
                <c:formatCode>General</c:formatCode>
                <c:ptCount val="10"/>
                <c:pt idx="0">
                  <c:v>32</c:v>
                </c:pt>
                <c:pt idx="1">
                  <c:v>36</c:v>
                </c:pt>
                <c:pt idx="2">
                  <c:v>21</c:v>
                </c:pt>
                <c:pt idx="3">
                  <c:v>18</c:v>
                </c:pt>
                <c:pt idx="4">
                  <c:v>19</c:v>
                </c:pt>
                <c:pt idx="5">
                  <c:v>31</c:v>
                </c:pt>
                <c:pt idx="6">
                  <c:v>30</c:v>
                </c:pt>
                <c:pt idx="7">
                  <c:v>21</c:v>
                </c:pt>
                <c:pt idx="8">
                  <c:v>22</c:v>
                </c:pt>
                <c:pt idx="9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F7-43D0-9675-6B5CC7E8FCD4}"/>
            </c:ext>
          </c:extLst>
        </c:ser>
        <c:ser>
          <c:idx val="1"/>
          <c:order val="1"/>
          <c:tx>
            <c:strRef>
              <c:f>'tabella 3'!$E$132</c:f>
              <c:strCache>
                <c:ptCount val="1"/>
                <c:pt idx="0">
                  <c:v>AMMESSI CON 7≤M&lt;8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3'!$B$133:$C$142</c:f>
              <c:multiLvlStrCache>
                <c:ptCount val="10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</c:lvl>
                <c:lvl>
                  <c:pt idx="0">
                    <c:v> 2021-2022</c:v>
                  </c:pt>
                  <c:pt idx="5">
                    <c:v>2020-2021</c:v>
                  </c:pt>
                </c:lvl>
              </c:multiLvlStrCache>
            </c:multiLvlStrRef>
          </c:cat>
          <c:val>
            <c:numRef>
              <c:f>'tabella 3'!$E$133:$E$142</c:f>
              <c:numCache>
                <c:formatCode>General</c:formatCode>
                <c:ptCount val="10"/>
                <c:pt idx="0">
                  <c:v>31</c:v>
                </c:pt>
                <c:pt idx="1">
                  <c:v>36</c:v>
                </c:pt>
                <c:pt idx="2">
                  <c:v>29</c:v>
                </c:pt>
                <c:pt idx="3">
                  <c:v>15</c:v>
                </c:pt>
                <c:pt idx="4">
                  <c:v>26</c:v>
                </c:pt>
                <c:pt idx="5">
                  <c:v>34</c:v>
                </c:pt>
                <c:pt idx="6">
                  <c:v>35</c:v>
                </c:pt>
                <c:pt idx="7">
                  <c:v>28</c:v>
                </c:pt>
                <c:pt idx="8">
                  <c:v>26</c:v>
                </c:pt>
                <c:pt idx="9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F7-43D0-9675-6B5CC7E8FCD4}"/>
            </c:ext>
          </c:extLst>
        </c:ser>
        <c:ser>
          <c:idx val="2"/>
          <c:order val="2"/>
          <c:tx>
            <c:strRef>
              <c:f>'tabella 3'!$F$132</c:f>
              <c:strCache>
                <c:ptCount val="1"/>
                <c:pt idx="0">
                  <c:v>AMMESSI CON 8≤M&lt;9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3'!$B$133:$C$142</c:f>
              <c:multiLvlStrCache>
                <c:ptCount val="10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</c:lvl>
                <c:lvl>
                  <c:pt idx="0">
                    <c:v> 2021-2022</c:v>
                  </c:pt>
                  <c:pt idx="5">
                    <c:v>2020-2021</c:v>
                  </c:pt>
                </c:lvl>
              </c:multiLvlStrCache>
            </c:multiLvlStrRef>
          </c:cat>
          <c:val>
            <c:numRef>
              <c:f>'tabella 3'!$F$133:$F$142</c:f>
              <c:numCache>
                <c:formatCode>General</c:formatCode>
                <c:ptCount val="10"/>
                <c:pt idx="0">
                  <c:v>10</c:v>
                </c:pt>
                <c:pt idx="1">
                  <c:v>25</c:v>
                </c:pt>
                <c:pt idx="2">
                  <c:v>22</c:v>
                </c:pt>
                <c:pt idx="3">
                  <c:v>13</c:v>
                </c:pt>
                <c:pt idx="4">
                  <c:v>13</c:v>
                </c:pt>
                <c:pt idx="5">
                  <c:v>19</c:v>
                </c:pt>
                <c:pt idx="6">
                  <c:v>14</c:v>
                </c:pt>
                <c:pt idx="7">
                  <c:v>18</c:v>
                </c:pt>
                <c:pt idx="8">
                  <c:v>12</c:v>
                </c:pt>
                <c:pt idx="9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F7-43D0-9675-6B5CC7E8FCD4}"/>
            </c:ext>
          </c:extLst>
        </c:ser>
        <c:ser>
          <c:idx val="3"/>
          <c:order val="3"/>
          <c:tx>
            <c:strRef>
              <c:f>'tabella 3'!$G$132</c:f>
              <c:strCache>
                <c:ptCount val="1"/>
                <c:pt idx="0">
                  <c:v>AMMESSI CON 9≤M≤10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1.2944983818770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2F7-43D0-9675-6B5CC7E8FCD4}"/>
                </c:ext>
              </c:extLst>
            </c:dLbl>
            <c:dLbl>
              <c:idx val="1"/>
              <c:layout>
                <c:manualLayout>
                  <c:x val="0"/>
                  <c:y val="-2.5889967637540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2F7-43D0-9675-6B5CC7E8FCD4}"/>
                </c:ext>
              </c:extLst>
            </c:dLbl>
            <c:dLbl>
              <c:idx val="2"/>
              <c:layout>
                <c:manualLayout>
                  <c:x val="0"/>
                  <c:y val="-2.9126213592233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2F7-43D0-9675-6B5CC7E8FCD4}"/>
                </c:ext>
              </c:extLst>
            </c:dLbl>
            <c:dLbl>
              <c:idx val="3"/>
              <c:layout>
                <c:manualLayout>
                  <c:x val="0"/>
                  <c:y val="-1.2944983818770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2F7-43D0-9675-6B5CC7E8FCD4}"/>
                </c:ext>
              </c:extLst>
            </c:dLbl>
            <c:dLbl>
              <c:idx val="5"/>
              <c:layout>
                <c:manualLayout>
                  <c:x val="0"/>
                  <c:y val="-1.94174757281553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2F7-43D0-9675-6B5CC7E8FC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3'!$B$133:$C$142</c:f>
              <c:multiLvlStrCache>
                <c:ptCount val="10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</c:lvl>
                <c:lvl>
                  <c:pt idx="0">
                    <c:v> 2021-2022</c:v>
                  </c:pt>
                  <c:pt idx="5">
                    <c:v>2020-2021</c:v>
                  </c:pt>
                </c:lvl>
              </c:multiLvlStrCache>
            </c:multiLvlStrRef>
          </c:cat>
          <c:val>
            <c:numRef>
              <c:f>'tabella 3'!$G$133:$G$142</c:f>
              <c:numCache>
                <c:formatCode>General</c:formatCode>
                <c:ptCount val="10"/>
                <c:pt idx="0">
                  <c:v>1</c:v>
                </c:pt>
                <c:pt idx="1">
                  <c:v>0</c:v>
                </c:pt>
                <c:pt idx="2">
                  <c:v>8</c:v>
                </c:pt>
                <c:pt idx="3">
                  <c:v>7</c:v>
                </c:pt>
                <c:pt idx="4">
                  <c:v>9</c:v>
                </c:pt>
                <c:pt idx="5">
                  <c:v>0</c:v>
                </c:pt>
                <c:pt idx="6">
                  <c:v>4</c:v>
                </c:pt>
                <c:pt idx="7">
                  <c:v>5</c:v>
                </c:pt>
                <c:pt idx="8">
                  <c:v>2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2F7-43D0-9675-6B5CC7E8FCD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59341056"/>
        <c:axId val="59355136"/>
      </c:barChart>
      <c:catAx>
        <c:axId val="593410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59355136"/>
        <c:crosses val="autoZero"/>
        <c:auto val="1"/>
        <c:lblAlgn val="ctr"/>
        <c:lblOffset val="100"/>
        <c:noMultiLvlLbl val="0"/>
      </c:catAx>
      <c:valAx>
        <c:axId val="593551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934105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4465338551357251E-2"/>
          <c:y val="9.7135553368328964E-2"/>
          <c:w val="0.94836929823812377"/>
          <c:h val="7.8700787401574809E-2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>
                <a:solidFill>
                  <a:srgbClr val="00B050"/>
                </a:solidFill>
              </a:defRPr>
            </a:pPr>
            <a:r>
              <a:rPr lang="it-IT" sz="2000" dirty="0">
                <a:solidFill>
                  <a:srgbClr val="00B050"/>
                </a:solidFill>
              </a:rPr>
              <a:t>Confronto</a:t>
            </a:r>
            <a:r>
              <a:rPr lang="it-IT" sz="2000" baseline="0" dirty="0">
                <a:solidFill>
                  <a:srgbClr val="00B050"/>
                </a:solidFill>
              </a:rPr>
              <a:t> per </a:t>
            </a:r>
            <a:r>
              <a:rPr lang="it-IT" sz="2000" baseline="0" dirty="0" err="1">
                <a:solidFill>
                  <a:srgbClr val="00B050"/>
                </a:solidFill>
              </a:rPr>
              <a:t>a.s.</a:t>
            </a:r>
            <a:r>
              <a:rPr lang="it-IT" sz="2000" baseline="0" dirty="0">
                <a:solidFill>
                  <a:srgbClr val="00B050"/>
                </a:solidFill>
              </a:rPr>
              <a:t> e per classi parallele della distribuzione della media degli ammessi  ALTRI INDIRIZZI sede di Conversano</a:t>
            </a:r>
            <a:endParaRPr lang="it-IT" sz="2000" dirty="0">
              <a:solidFill>
                <a:srgbClr val="00B050"/>
              </a:solidFill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2.357984994640944E-2"/>
          <c:y val="0.16859334364026424"/>
          <c:w val="0.95284030010718135"/>
          <c:h val="0.6986720837977444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'tabella 3'!$D$144</c:f>
              <c:strCache>
                <c:ptCount val="1"/>
                <c:pt idx="0">
                  <c:v>AMMESSI CON 6≤M&lt;7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3'!$B$145:$C$154</c:f>
              <c:multiLvlStrCache>
                <c:ptCount val="10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</c:lvl>
                <c:lvl>
                  <c:pt idx="0">
                    <c:v>2021-2022</c:v>
                  </c:pt>
                  <c:pt idx="5">
                    <c:v>2020-2021</c:v>
                  </c:pt>
                </c:lvl>
              </c:multiLvlStrCache>
            </c:multiLvlStrRef>
          </c:cat>
          <c:val>
            <c:numRef>
              <c:f>'tabella 3'!$D$145:$D$154</c:f>
              <c:numCache>
                <c:formatCode>General</c:formatCode>
                <c:ptCount val="10"/>
                <c:pt idx="0">
                  <c:v>18</c:v>
                </c:pt>
                <c:pt idx="1">
                  <c:v>25</c:v>
                </c:pt>
                <c:pt idx="2">
                  <c:v>13</c:v>
                </c:pt>
                <c:pt idx="3">
                  <c:v>10</c:v>
                </c:pt>
                <c:pt idx="4">
                  <c:v>20</c:v>
                </c:pt>
                <c:pt idx="5">
                  <c:v>26</c:v>
                </c:pt>
                <c:pt idx="6">
                  <c:v>19</c:v>
                </c:pt>
                <c:pt idx="7">
                  <c:v>17</c:v>
                </c:pt>
                <c:pt idx="8">
                  <c:v>12</c:v>
                </c:pt>
                <c:pt idx="9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02-4391-AAAB-1F5C32BC4F36}"/>
            </c:ext>
          </c:extLst>
        </c:ser>
        <c:ser>
          <c:idx val="1"/>
          <c:order val="1"/>
          <c:tx>
            <c:strRef>
              <c:f>'tabella 3'!$E$144</c:f>
              <c:strCache>
                <c:ptCount val="1"/>
                <c:pt idx="0">
                  <c:v>AMMESSI CON 7≤M&lt;8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3'!$B$145:$C$154</c:f>
              <c:multiLvlStrCache>
                <c:ptCount val="10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</c:lvl>
                <c:lvl>
                  <c:pt idx="0">
                    <c:v>2021-2022</c:v>
                  </c:pt>
                  <c:pt idx="5">
                    <c:v>2020-2021</c:v>
                  </c:pt>
                </c:lvl>
              </c:multiLvlStrCache>
            </c:multiLvlStrRef>
          </c:cat>
          <c:val>
            <c:numRef>
              <c:f>'tabella 3'!$E$145:$E$154</c:f>
              <c:numCache>
                <c:formatCode>General</c:formatCode>
                <c:ptCount val="10"/>
                <c:pt idx="0">
                  <c:v>29</c:v>
                </c:pt>
                <c:pt idx="1">
                  <c:v>37</c:v>
                </c:pt>
                <c:pt idx="2">
                  <c:v>20</c:v>
                </c:pt>
                <c:pt idx="3">
                  <c:v>18</c:v>
                </c:pt>
                <c:pt idx="4">
                  <c:v>23</c:v>
                </c:pt>
                <c:pt idx="5">
                  <c:v>33</c:v>
                </c:pt>
                <c:pt idx="6">
                  <c:v>20</c:v>
                </c:pt>
                <c:pt idx="7">
                  <c:v>27</c:v>
                </c:pt>
                <c:pt idx="8">
                  <c:v>28</c:v>
                </c:pt>
                <c:pt idx="9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02-4391-AAAB-1F5C32BC4F36}"/>
            </c:ext>
          </c:extLst>
        </c:ser>
        <c:ser>
          <c:idx val="2"/>
          <c:order val="2"/>
          <c:tx>
            <c:strRef>
              <c:f>'tabella 3'!$F$144</c:f>
              <c:strCache>
                <c:ptCount val="1"/>
                <c:pt idx="0">
                  <c:v>AMMESSI CON 8≤M&lt;9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3'!$B$145:$C$154</c:f>
              <c:multiLvlStrCache>
                <c:ptCount val="10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</c:lvl>
                <c:lvl>
                  <c:pt idx="0">
                    <c:v>2021-2022</c:v>
                  </c:pt>
                  <c:pt idx="5">
                    <c:v>2020-2021</c:v>
                  </c:pt>
                </c:lvl>
              </c:multiLvlStrCache>
            </c:multiLvlStrRef>
          </c:cat>
          <c:val>
            <c:numRef>
              <c:f>'tabella 3'!$F$145:$F$154</c:f>
              <c:numCache>
                <c:formatCode>General</c:formatCode>
                <c:ptCount val="10"/>
                <c:pt idx="0">
                  <c:v>6</c:v>
                </c:pt>
                <c:pt idx="1">
                  <c:v>10</c:v>
                </c:pt>
                <c:pt idx="2">
                  <c:v>12</c:v>
                </c:pt>
                <c:pt idx="3">
                  <c:v>6</c:v>
                </c:pt>
                <c:pt idx="4">
                  <c:v>13</c:v>
                </c:pt>
                <c:pt idx="5">
                  <c:v>13</c:v>
                </c:pt>
                <c:pt idx="6">
                  <c:v>8</c:v>
                </c:pt>
                <c:pt idx="7">
                  <c:v>10</c:v>
                </c:pt>
                <c:pt idx="8">
                  <c:v>11</c:v>
                </c:pt>
                <c:pt idx="9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02-4391-AAAB-1F5C32BC4F36}"/>
            </c:ext>
          </c:extLst>
        </c:ser>
        <c:ser>
          <c:idx val="3"/>
          <c:order val="3"/>
          <c:tx>
            <c:strRef>
              <c:f>'tabella 3'!$G$144</c:f>
              <c:strCache>
                <c:ptCount val="1"/>
                <c:pt idx="0">
                  <c:v>AMMESSI CON 9≤M≤10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3'!$B$145:$C$154</c:f>
              <c:multiLvlStrCache>
                <c:ptCount val="10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</c:lvl>
                <c:lvl>
                  <c:pt idx="0">
                    <c:v>2021-2022</c:v>
                  </c:pt>
                  <c:pt idx="5">
                    <c:v>2020-2021</c:v>
                  </c:pt>
                </c:lvl>
              </c:multiLvlStrCache>
            </c:multiLvlStrRef>
          </c:cat>
          <c:val>
            <c:numRef>
              <c:f>'tabella 3'!$G$145:$G$154</c:f>
              <c:numCache>
                <c:formatCode>General</c:formatCode>
                <c:ptCount val="10"/>
                <c:pt idx="0">
                  <c:v>3</c:v>
                </c:pt>
                <c:pt idx="1">
                  <c:v>1</c:v>
                </c:pt>
                <c:pt idx="2">
                  <c:v>3</c:v>
                </c:pt>
                <c:pt idx="3">
                  <c:v>2</c:v>
                </c:pt>
                <c:pt idx="4">
                  <c:v>6</c:v>
                </c:pt>
                <c:pt idx="5">
                  <c:v>2</c:v>
                </c:pt>
                <c:pt idx="6">
                  <c:v>4</c:v>
                </c:pt>
                <c:pt idx="7">
                  <c:v>3</c:v>
                </c:pt>
                <c:pt idx="8">
                  <c:v>8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902-4391-AAAB-1F5C32BC4F3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59456896"/>
        <c:axId val="59491456"/>
      </c:barChart>
      <c:catAx>
        <c:axId val="594568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59491456"/>
        <c:crosses val="autoZero"/>
        <c:auto val="1"/>
        <c:lblAlgn val="ctr"/>
        <c:lblOffset val="100"/>
        <c:noMultiLvlLbl val="0"/>
      </c:catAx>
      <c:valAx>
        <c:axId val="594914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94568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5175453089638939E-2"/>
          <c:y val="0.11659056316590562"/>
          <c:w val="0.95487508464278026"/>
          <c:h val="5.2002780474358523E-2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distribuzione per n. di materie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explosion val="23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10D-4471-8868-B0E6F9C4A6B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10D-4471-8868-B0E6F9C4A6B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10D-4471-8868-B0E6F9C4A6B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10D-4471-8868-B0E6F9C4A6B4}"/>
              </c:ext>
            </c:extLst>
          </c:dPt>
          <c:dLbls>
            <c:dLbl>
              <c:idx val="0"/>
              <c:layout>
                <c:manualLayout>
                  <c:x val="-2.6041263957650437E-2"/>
                  <c:y val="0.1399643324390396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0D-4471-8868-B0E6F9C4A6B4}"/>
                </c:ext>
              </c:extLst>
            </c:dLbl>
            <c:dLbl>
              <c:idx val="1"/>
              <c:layout>
                <c:manualLayout>
                  <c:x val="-0.14757181595309563"/>
                  <c:y val="0.2573316972952236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0D-4471-8868-B0E6F9C4A6B4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'a.s. 2021-2022'!$B$54:$B$57</c:f>
              <c:strCache>
                <c:ptCount val="4"/>
                <c:pt idx="0">
                  <c:v>sospesi con 4 materie</c:v>
                </c:pt>
                <c:pt idx="1">
                  <c:v>sospesi con 3 materie</c:v>
                </c:pt>
                <c:pt idx="2">
                  <c:v>sospesi con 2 materie</c:v>
                </c:pt>
                <c:pt idx="3">
                  <c:v>sospesi con 1  materia</c:v>
                </c:pt>
              </c:strCache>
            </c:strRef>
          </c:cat>
          <c:val>
            <c:numRef>
              <c:f>'a.s. 2021-2022'!$C$54:$C$57</c:f>
              <c:numCache>
                <c:formatCode>General</c:formatCode>
                <c:ptCount val="4"/>
                <c:pt idx="0">
                  <c:v>1</c:v>
                </c:pt>
                <c:pt idx="1">
                  <c:v>7</c:v>
                </c:pt>
                <c:pt idx="2">
                  <c:v>15</c:v>
                </c:pt>
                <c:pt idx="3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10D-4471-8868-B0E6F9C4A6B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258354901516153"/>
          <c:y val="0.10477766745637244"/>
          <c:w val="0.26996858603945612"/>
          <c:h val="0.75154809559419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 baseline="0"/>
      </a:pPr>
      <a:endParaRPr lang="it-IT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7.9081678374966685E-2"/>
          <c:y val="0.26373501557919299"/>
          <c:w val="0.89911898430076909"/>
          <c:h val="0.64429586652545612"/>
        </c:manualLayout>
      </c:layout>
      <c:ofPieChart>
        <c:ofPieType val="pie"/>
        <c:varyColors val="1"/>
        <c:ser>
          <c:idx val="0"/>
          <c:order val="0"/>
          <c:tx>
            <c:strRef>
              <c:f>'tabella 1'!$B$15</c:f>
              <c:strCache>
                <c:ptCount val="1"/>
                <c:pt idx="0">
                  <c:v>2020-2021</c:v>
                </c:pt>
              </c:strCache>
            </c:strRef>
          </c:tx>
          <c:dPt>
            <c:idx val="3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1-02F7-4A6B-9336-AE60DF2819FE}"/>
              </c:ext>
            </c:extLst>
          </c:dPt>
          <c:dPt>
            <c:idx val="5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3-02F7-4A6B-9336-AE60DF2819F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'tabella 1'!$C$14:$G$14</c:f>
              <c:strCache>
                <c:ptCount val="5"/>
                <c:pt idx="0">
                  <c:v>NAP</c:v>
                </c:pt>
                <c:pt idx="1">
                  <c:v>NAMF</c:v>
                </c:pt>
                <c:pt idx="2">
                  <c:v>SOSPESI/REV. PFI</c:v>
                </c:pt>
                <c:pt idx="3">
                  <c:v>TOTALE AMMESSI</c:v>
                </c:pt>
                <c:pt idx="4">
                  <c:v>CON DEROGA</c:v>
                </c:pt>
              </c:strCache>
            </c:strRef>
          </c:cat>
          <c:val>
            <c:numRef>
              <c:f>'tabella 1'!$C$15:$G$15</c:f>
              <c:numCache>
                <c:formatCode>General</c:formatCode>
                <c:ptCount val="5"/>
                <c:pt idx="0">
                  <c:v>18</c:v>
                </c:pt>
                <c:pt idx="1">
                  <c:v>67</c:v>
                </c:pt>
                <c:pt idx="2">
                  <c:v>59</c:v>
                </c:pt>
                <c:pt idx="3">
                  <c:v>666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2F7-4A6B-9336-AE60DF2819F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00"/>
        <c:secondPieSize val="75"/>
        <c:serLines/>
      </c:ofPieChart>
    </c:plotArea>
    <c:legend>
      <c:legendPos val="t"/>
      <c:layout>
        <c:manualLayout>
          <c:xMode val="edge"/>
          <c:yMode val="edge"/>
          <c:x val="6.1337090434525607E-2"/>
          <c:y val="0.14415220027321146"/>
          <c:w val="0.88184799051862106"/>
          <c:h val="8.9352734416969809E-2"/>
        </c:manualLayout>
      </c:layout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 sz="1400" dirty="0">
                <a:solidFill>
                  <a:srgbClr val="FF0000"/>
                </a:solidFill>
              </a:rPr>
              <a:t>ESITO SCRUTINI "MODUGNO" PER A.S. </a:t>
            </a:r>
            <a:r>
              <a:rPr lang="it-IT" sz="1400" baseline="0" dirty="0">
                <a:solidFill>
                  <a:srgbClr val="FF0000"/>
                </a:solidFill>
              </a:rPr>
              <a:t> E  PER </a:t>
            </a:r>
            <a:r>
              <a:rPr lang="it-IT" sz="1400" dirty="0">
                <a:solidFill>
                  <a:srgbClr val="FF0000"/>
                </a:solidFill>
              </a:rPr>
              <a:t>PLESSO </a:t>
            </a:r>
          </a:p>
        </c:rich>
      </c:tx>
      <c:layout>
        <c:manualLayout>
          <c:xMode val="edge"/>
          <c:yMode val="edge"/>
          <c:x val="7.2308682654364589E-2"/>
          <c:y val="1.027772886216698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1355073419720746E-2"/>
          <c:y val="0.12333311609186549"/>
          <c:w val="0.95728985316055848"/>
          <c:h val="0.7673031841674418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'tabella 1'!$C$1</c:f>
              <c:strCache>
                <c:ptCount val="1"/>
                <c:pt idx="0">
                  <c:v>NAP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1'!$A$2:$B$8</c:f>
              <c:multiLvlStrCache>
                <c:ptCount val="7"/>
                <c:lvl>
                  <c:pt idx="0">
                    <c:v>POLIGNANO</c:v>
                  </c:pt>
                  <c:pt idx="1">
                    <c:v>CONVERSANO</c:v>
                  </c:pt>
                  <c:pt idx="2">
                    <c:v>NOICATTARO</c:v>
                  </c:pt>
                  <c:pt idx="4">
                    <c:v>POLIGNANO</c:v>
                  </c:pt>
                  <c:pt idx="5">
                    <c:v>CONVERSANO</c:v>
                  </c:pt>
                  <c:pt idx="6">
                    <c:v>NOICATTARO</c:v>
                  </c:pt>
                </c:lvl>
                <c:lvl>
                  <c:pt idx="0">
                    <c:v>2021-2022</c:v>
                  </c:pt>
                  <c:pt idx="4">
                    <c:v>2020-2021</c:v>
                  </c:pt>
                </c:lvl>
              </c:multiLvlStrCache>
            </c:multiLvlStrRef>
          </c:cat>
          <c:val>
            <c:numRef>
              <c:f>'tabella 1'!$C$2:$C$8</c:f>
              <c:numCache>
                <c:formatCode>General</c:formatCode>
                <c:ptCount val="7"/>
                <c:pt idx="0">
                  <c:v>9</c:v>
                </c:pt>
                <c:pt idx="1">
                  <c:v>6</c:v>
                </c:pt>
                <c:pt idx="2">
                  <c:v>2</c:v>
                </c:pt>
                <c:pt idx="4">
                  <c:v>15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EE-4005-BED9-BC34B36A7431}"/>
            </c:ext>
          </c:extLst>
        </c:ser>
        <c:ser>
          <c:idx val="1"/>
          <c:order val="1"/>
          <c:tx>
            <c:strRef>
              <c:f>'tabella 1'!$D$1</c:f>
              <c:strCache>
                <c:ptCount val="1"/>
                <c:pt idx="0">
                  <c:v>NAMF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-2.0449894457611636E-2"/>
                  <c:y val="2.75482093663911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BEE-4005-BED9-BC34B36A7431}"/>
                </c:ext>
              </c:extLst>
            </c:dLbl>
            <c:dLbl>
              <c:idx val="5"/>
              <c:layout>
                <c:manualLayout>
                  <c:x val="-2.0449894457611636E-2"/>
                  <c:y val="-8.26446280991735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BEE-4005-BED9-BC34B36A74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1'!$A$2:$B$8</c:f>
              <c:multiLvlStrCache>
                <c:ptCount val="7"/>
                <c:lvl>
                  <c:pt idx="0">
                    <c:v>POLIGNANO</c:v>
                  </c:pt>
                  <c:pt idx="1">
                    <c:v>CONVERSANO</c:v>
                  </c:pt>
                  <c:pt idx="2">
                    <c:v>NOICATTARO</c:v>
                  </c:pt>
                  <c:pt idx="4">
                    <c:v>POLIGNANO</c:v>
                  </c:pt>
                  <c:pt idx="5">
                    <c:v>CONVERSANO</c:v>
                  </c:pt>
                  <c:pt idx="6">
                    <c:v>NOICATTARO</c:v>
                  </c:pt>
                </c:lvl>
                <c:lvl>
                  <c:pt idx="0">
                    <c:v>2021-2022</c:v>
                  </c:pt>
                  <c:pt idx="4">
                    <c:v>2020-2021</c:v>
                  </c:pt>
                </c:lvl>
              </c:multiLvlStrCache>
            </c:multiLvlStrRef>
          </c:cat>
          <c:val>
            <c:numRef>
              <c:f>'tabella 1'!$D$2:$D$8</c:f>
              <c:numCache>
                <c:formatCode>General</c:formatCode>
                <c:ptCount val="7"/>
                <c:pt idx="0">
                  <c:v>31</c:v>
                </c:pt>
                <c:pt idx="1">
                  <c:v>31</c:v>
                </c:pt>
                <c:pt idx="2">
                  <c:v>15</c:v>
                </c:pt>
                <c:pt idx="4">
                  <c:v>40</c:v>
                </c:pt>
                <c:pt idx="5">
                  <c:v>17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BEE-4005-BED9-BC34B36A7431}"/>
            </c:ext>
          </c:extLst>
        </c:ser>
        <c:ser>
          <c:idx val="2"/>
          <c:order val="2"/>
          <c:tx>
            <c:strRef>
              <c:f>'tabella 1'!$E$1</c:f>
              <c:strCache>
                <c:ptCount val="1"/>
                <c:pt idx="0">
                  <c:v>SOSPESI/  REV. PFI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2.0449894457611638E-3"/>
                  <c:y val="-8.26446280991745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BEE-4005-BED9-BC34B36A7431}"/>
                </c:ext>
              </c:extLst>
            </c:dLbl>
            <c:dLbl>
              <c:idx val="5"/>
              <c:layout>
                <c:manualLayout>
                  <c:x val="2.0449894457611636E-2"/>
                  <c:y val="-8.26446280991735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BEE-4005-BED9-BC34B36A74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1'!$A$2:$B$8</c:f>
              <c:multiLvlStrCache>
                <c:ptCount val="7"/>
                <c:lvl>
                  <c:pt idx="0">
                    <c:v>POLIGNANO</c:v>
                  </c:pt>
                  <c:pt idx="1">
                    <c:v>CONVERSANO</c:v>
                  </c:pt>
                  <c:pt idx="2">
                    <c:v>NOICATTARO</c:v>
                  </c:pt>
                  <c:pt idx="4">
                    <c:v>POLIGNANO</c:v>
                  </c:pt>
                  <c:pt idx="5">
                    <c:v>CONVERSANO</c:v>
                  </c:pt>
                  <c:pt idx="6">
                    <c:v>NOICATTARO</c:v>
                  </c:pt>
                </c:lvl>
                <c:lvl>
                  <c:pt idx="0">
                    <c:v>2021-2022</c:v>
                  </c:pt>
                  <c:pt idx="4">
                    <c:v>2020-2021</c:v>
                  </c:pt>
                </c:lvl>
              </c:multiLvlStrCache>
            </c:multiLvlStrRef>
          </c:cat>
          <c:val>
            <c:numRef>
              <c:f>'tabella 1'!$E$2:$E$8</c:f>
              <c:numCache>
                <c:formatCode>General</c:formatCode>
                <c:ptCount val="7"/>
                <c:pt idx="0">
                  <c:v>19</c:v>
                </c:pt>
                <c:pt idx="1">
                  <c:v>18</c:v>
                </c:pt>
                <c:pt idx="2">
                  <c:v>12</c:v>
                </c:pt>
                <c:pt idx="4">
                  <c:v>39</c:v>
                </c:pt>
                <c:pt idx="5">
                  <c:v>11</c:v>
                </c:pt>
                <c:pt idx="6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BEE-4005-BED9-BC34B36A7431}"/>
            </c:ext>
          </c:extLst>
        </c:ser>
        <c:ser>
          <c:idx val="3"/>
          <c:order val="3"/>
          <c:tx>
            <c:strRef>
              <c:f>'tabella 1'!$F$1</c:f>
              <c:strCache>
                <c:ptCount val="1"/>
                <c:pt idx="0">
                  <c:v>TOTALE AMMESSI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1'!$A$2:$B$8</c:f>
              <c:multiLvlStrCache>
                <c:ptCount val="7"/>
                <c:lvl>
                  <c:pt idx="0">
                    <c:v>POLIGNANO</c:v>
                  </c:pt>
                  <c:pt idx="1">
                    <c:v>CONVERSANO</c:v>
                  </c:pt>
                  <c:pt idx="2">
                    <c:v>NOICATTARO</c:v>
                  </c:pt>
                  <c:pt idx="4">
                    <c:v>POLIGNANO</c:v>
                  </c:pt>
                  <c:pt idx="5">
                    <c:v>CONVERSANO</c:v>
                  </c:pt>
                  <c:pt idx="6">
                    <c:v>NOICATTARO</c:v>
                  </c:pt>
                </c:lvl>
                <c:lvl>
                  <c:pt idx="0">
                    <c:v>2021-2022</c:v>
                  </c:pt>
                  <c:pt idx="4">
                    <c:v>2020-2021</c:v>
                  </c:pt>
                </c:lvl>
              </c:multiLvlStrCache>
            </c:multiLvlStrRef>
          </c:cat>
          <c:val>
            <c:numRef>
              <c:f>'tabella 1'!$F$2:$F$8</c:f>
              <c:numCache>
                <c:formatCode>General</c:formatCode>
                <c:ptCount val="7"/>
                <c:pt idx="0">
                  <c:v>289</c:v>
                </c:pt>
                <c:pt idx="1">
                  <c:v>275</c:v>
                </c:pt>
                <c:pt idx="2">
                  <c:v>72</c:v>
                </c:pt>
                <c:pt idx="4">
                  <c:v>337</c:v>
                </c:pt>
                <c:pt idx="5">
                  <c:v>287</c:v>
                </c:pt>
                <c:pt idx="6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BEE-4005-BED9-BC34B36A7431}"/>
            </c:ext>
          </c:extLst>
        </c:ser>
        <c:ser>
          <c:idx val="4"/>
          <c:order val="4"/>
          <c:tx>
            <c:strRef>
              <c:f>'tabella 1'!$G$1</c:f>
              <c:strCache>
                <c:ptCount val="1"/>
                <c:pt idx="0">
                  <c:v> CON DEROGA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0"/>
                  <c:y val="-1.6528925619834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BEE-4005-BED9-BC34B36A74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1'!$A$2:$B$8</c:f>
              <c:multiLvlStrCache>
                <c:ptCount val="7"/>
                <c:lvl>
                  <c:pt idx="0">
                    <c:v>POLIGNANO</c:v>
                  </c:pt>
                  <c:pt idx="1">
                    <c:v>CONVERSANO</c:v>
                  </c:pt>
                  <c:pt idx="2">
                    <c:v>NOICATTARO</c:v>
                  </c:pt>
                  <c:pt idx="4">
                    <c:v>POLIGNANO</c:v>
                  </c:pt>
                  <c:pt idx="5">
                    <c:v>CONVERSANO</c:v>
                  </c:pt>
                  <c:pt idx="6">
                    <c:v>NOICATTARO</c:v>
                  </c:pt>
                </c:lvl>
                <c:lvl>
                  <c:pt idx="0">
                    <c:v>2021-2022</c:v>
                  </c:pt>
                  <c:pt idx="4">
                    <c:v>2020-2021</c:v>
                  </c:pt>
                </c:lvl>
              </c:multiLvlStrCache>
            </c:multiLvlStrRef>
          </c:cat>
          <c:val>
            <c:numRef>
              <c:f>'tabella 1'!$G$2:$G$8</c:f>
              <c:numCache>
                <c:formatCode>General</c:formatCode>
                <c:ptCount val="7"/>
                <c:pt idx="0">
                  <c:v>24</c:v>
                </c:pt>
                <c:pt idx="1">
                  <c:v>8</c:v>
                </c:pt>
                <c:pt idx="2">
                  <c:v>4</c:v>
                </c:pt>
                <c:pt idx="4">
                  <c:v>6</c:v>
                </c:pt>
                <c:pt idx="5">
                  <c:v>9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BEE-4005-BED9-BC34B36A743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58610432"/>
        <c:axId val="58611968"/>
      </c:barChart>
      <c:catAx>
        <c:axId val="586104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58611968"/>
        <c:crosses val="autoZero"/>
        <c:auto val="1"/>
        <c:lblAlgn val="ctr"/>
        <c:lblOffset val="100"/>
        <c:noMultiLvlLbl val="0"/>
      </c:catAx>
      <c:valAx>
        <c:axId val="586119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861043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solidFill>
                  <a:srgbClr val="00B050"/>
                </a:solidFill>
              </a:defRPr>
            </a:pPr>
            <a:r>
              <a:rPr lang="it-IT">
                <a:solidFill>
                  <a:srgbClr val="00B050"/>
                </a:solidFill>
              </a:rPr>
              <a:t>CONFRONTO ESITO</a:t>
            </a:r>
            <a:r>
              <a:rPr lang="it-IT" baseline="0">
                <a:solidFill>
                  <a:srgbClr val="00B050"/>
                </a:solidFill>
              </a:rPr>
              <a:t> SCRUTINI PER A.S. PER PLESSI E PER CLASSI PARALLELE</a:t>
            </a:r>
            <a:endParaRPr lang="it-IT">
              <a:solidFill>
                <a:srgbClr val="00B050"/>
              </a:solidFill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1.4372039110464398E-2"/>
          <c:y val="0.12067455213545138"/>
          <c:w val="0.97125592177907116"/>
          <c:h val="0.712282801687081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'tabella 2'!$D$1</c:f>
              <c:strCache>
                <c:ptCount val="1"/>
                <c:pt idx="0">
                  <c:v>NAP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2'!$A$2:$C$27</c:f>
              <c:multiLvlStrCache>
                <c:ptCount val="26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  <c:pt idx="12">
                    <c:v>TERZE</c:v>
                  </c:pt>
                  <c:pt idx="14">
                    <c:v>PRIME</c:v>
                  </c:pt>
                  <c:pt idx="15">
                    <c:v>SECONDE</c:v>
                  </c:pt>
                  <c:pt idx="16">
                    <c:v>TERZE</c:v>
                  </c:pt>
                  <c:pt idx="17">
                    <c:v>QUARTE</c:v>
                  </c:pt>
                  <c:pt idx="18">
                    <c:v>QUINTE</c:v>
                  </c:pt>
                  <c:pt idx="19">
                    <c:v>PRIME</c:v>
                  </c:pt>
                  <c:pt idx="20">
                    <c:v>SECONDE</c:v>
                  </c:pt>
                  <c:pt idx="21">
                    <c:v>TERZE</c:v>
                  </c:pt>
                  <c:pt idx="22">
                    <c:v>QUARTE</c:v>
                  </c:pt>
                  <c:pt idx="23">
                    <c:v>QUINTE</c:v>
                  </c:pt>
                  <c:pt idx="24">
                    <c:v>PRIME</c:v>
                  </c:pt>
                  <c:pt idx="25">
                    <c:v>SECONDE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  <c:pt idx="14">
                    <c:v>POLIGNANO</c:v>
                  </c:pt>
                  <c:pt idx="19">
                    <c:v>CONVERSANO</c:v>
                  </c:pt>
                  <c:pt idx="24">
                    <c:v>NOICATTARO</c:v>
                  </c:pt>
                </c:lvl>
                <c:lvl>
                  <c:pt idx="0">
                    <c:v> 2021-2022</c:v>
                  </c:pt>
                  <c:pt idx="14">
                    <c:v>2020-2021</c:v>
                  </c:pt>
                </c:lvl>
              </c:multiLvlStrCache>
            </c:multiLvlStrRef>
          </c:cat>
          <c:val>
            <c:numRef>
              <c:f>'tabella 2'!$D$2:$D$27</c:f>
              <c:numCache>
                <c:formatCode>General</c:formatCode>
                <c:ptCount val="26"/>
                <c:pt idx="0">
                  <c:v>1</c:v>
                </c:pt>
                <c:pt idx="1">
                  <c:v>0</c:v>
                </c:pt>
                <c:pt idx="2">
                  <c:v>5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4</c:v>
                </c:pt>
                <c:pt idx="17">
                  <c:v>3</c:v>
                </c:pt>
                <c:pt idx="18">
                  <c:v>5</c:v>
                </c:pt>
                <c:pt idx="19">
                  <c:v>0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D3-41B8-B687-4A37A4435762}"/>
            </c:ext>
          </c:extLst>
        </c:ser>
        <c:ser>
          <c:idx val="1"/>
          <c:order val="1"/>
          <c:tx>
            <c:strRef>
              <c:f>'tabella 2'!$E$1</c:f>
              <c:strCache>
                <c:ptCount val="1"/>
                <c:pt idx="0">
                  <c:v>NAMF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2'!$A$2:$C$27</c:f>
              <c:multiLvlStrCache>
                <c:ptCount val="26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  <c:pt idx="12">
                    <c:v>TERZE</c:v>
                  </c:pt>
                  <c:pt idx="14">
                    <c:v>PRIME</c:v>
                  </c:pt>
                  <c:pt idx="15">
                    <c:v>SECONDE</c:v>
                  </c:pt>
                  <c:pt idx="16">
                    <c:v>TERZE</c:v>
                  </c:pt>
                  <c:pt idx="17">
                    <c:v>QUARTE</c:v>
                  </c:pt>
                  <c:pt idx="18">
                    <c:v>QUINTE</c:v>
                  </c:pt>
                  <c:pt idx="19">
                    <c:v>PRIME</c:v>
                  </c:pt>
                  <c:pt idx="20">
                    <c:v>SECONDE</c:v>
                  </c:pt>
                  <c:pt idx="21">
                    <c:v>TERZE</c:v>
                  </c:pt>
                  <c:pt idx="22">
                    <c:v>QUARTE</c:v>
                  </c:pt>
                  <c:pt idx="23">
                    <c:v>QUINTE</c:v>
                  </c:pt>
                  <c:pt idx="24">
                    <c:v>PRIME</c:v>
                  </c:pt>
                  <c:pt idx="25">
                    <c:v>SECONDE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  <c:pt idx="14">
                    <c:v>POLIGNANO</c:v>
                  </c:pt>
                  <c:pt idx="19">
                    <c:v>CONVERSANO</c:v>
                  </c:pt>
                  <c:pt idx="24">
                    <c:v>NOICATTARO</c:v>
                  </c:pt>
                </c:lvl>
                <c:lvl>
                  <c:pt idx="0">
                    <c:v> 2021-2022</c:v>
                  </c:pt>
                  <c:pt idx="14">
                    <c:v>2020-2021</c:v>
                  </c:pt>
                </c:lvl>
              </c:multiLvlStrCache>
            </c:multiLvlStrRef>
          </c:cat>
          <c:val>
            <c:numRef>
              <c:f>'tabella 2'!$E$2:$E$27</c:f>
              <c:numCache>
                <c:formatCode>General</c:formatCode>
                <c:ptCount val="26"/>
                <c:pt idx="0">
                  <c:v>8</c:v>
                </c:pt>
                <c:pt idx="1">
                  <c:v>8</c:v>
                </c:pt>
                <c:pt idx="2">
                  <c:v>5</c:v>
                </c:pt>
                <c:pt idx="3">
                  <c:v>8</c:v>
                </c:pt>
                <c:pt idx="4">
                  <c:v>2</c:v>
                </c:pt>
                <c:pt idx="5">
                  <c:v>5</c:v>
                </c:pt>
                <c:pt idx="6">
                  <c:v>8</c:v>
                </c:pt>
                <c:pt idx="7">
                  <c:v>10</c:v>
                </c:pt>
                <c:pt idx="8">
                  <c:v>4</c:v>
                </c:pt>
                <c:pt idx="9">
                  <c:v>4</c:v>
                </c:pt>
                <c:pt idx="10">
                  <c:v>9</c:v>
                </c:pt>
                <c:pt idx="11">
                  <c:v>5</c:v>
                </c:pt>
                <c:pt idx="12">
                  <c:v>1</c:v>
                </c:pt>
                <c:pt idx="13">
                  <c:v>0</c:v>
                </c:pt>
                <c:pt idx="14">
                  <c:v>7</c:v>
                </c:pt>
                <c:pt idx="15">
                  <c:v>9</c:v>
                </c:pt>
                <c:pt idx="16">
                  <c:v>15</c:v>
                </c:pt>
                <c:pt idx="17">
                  <c:v>5</c:v>
                </c:pt>
                <c:pt idx="18">
                  <c:v>4</c:v>
                </c:pt>
                <c:pt idx="19">
                  <c:v>3</c:v>
                </c:pt>
                <c:pt idx="20">
                  <c:v>7</c:v>
                </c:pt>
                <c:pt idx="21">
                  <c:v>3</c:v>
                </c:pt>
                <c:pt idx="22">
                  <c:v>3</c:v>
                </c:pt>
                <c:pt idx="23">
                  <c:v>1</c:v>
                </c:pt>
                <c:pt idx="24">
                  <c:v>4</c:v>
                </c:pt>
                <c:pt idx="2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D3-41B8-B687-4A37A4435762}"/>
            </c:ext>
          </c:extLst>
        </c:ser>
        <c:ser>
          <c:idx val="2"/>
          <c:order val="2"/>
          <c:tx>
            <c:strRef>
              <c:f>'tabella 2'!$F$1</c:f>
              <c:strCache>
                <c:ptCount val="1"/>
                <c:pt idx="0">
                  <c:v>SOSPESI/REV. PFI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2'!$A$2:$C$27</c:f>
              <c:multiLvlStrCache>
                <c:ptCount val="26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  <c:pt idx="12">
                    <c:v>TERZE</c:v>
                  </c:pt>
                  <c:pt idx="14">
                    <c:v>PRIME</c:v>
                  </c:pt>
                  <c:pt idx="15">
                    <c:v>SECONDE</c:v>
                  </c:pt>
                  <c:pt idx="16">
                    <c:v>TERZE</c:v>
                  </c:pt>
                  <c:pt idx="17">
                    <c:v>QUARTE</c:v>
                  </c:pt>
                  <c:pt idx="18">
                    <c:v>QUINTE</c:v>
                  </c:pt>
                  <c:pt idx="19">
                    <c:v>PRIME</c:v>
                  </c:pt>
                  <c:pt idx="20">
                    <c:v>SECONDE</c:v>
                  </c:pt>
                  <c:pt idx="21">
                    <c:v>TERZE</c:v>
                  </c:pt>
                  <c:pt idx="22">
                    <c:v>QUARTE</c:v>
                  </c:pt>
                  <c:pt idx="23">
                    <c:v>QUINTE</c:v>
                  </c:pt>
                  <c:pt idx="24">
                    <c:v>PRIME</c:v>
                  </c:pt>
                  <c:pt idx="25">
                    <c:v>SECONDE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  <c:pt idx="14">
                    <c:v>POLIGNANO</c:v>
                  </c:pt>
                  <c:pt idx="19">
                    <c:v>CONVERSANO</c:v>
                  </c:pt>
                  <c:pt idx="24">
                    <c:v>NOICATTARO</c:v>
                  </c:pt>
                </c:lvl>
                <c:lvl>
                  <c:pt idx="0">
                    <c:v> 2021-2022</c:v>
                  </c:pt>
                  <c:pt idx="14">
                    <c:v>2020-2021</c:v>
                  </c:pt>
                </c:lvl>
              </c:multiLvlStrCache>
            </c:multiLvlStrRef>
          </c:cat>
          <c:val>
            <c:numRef>
              <c:f>'tabella 2'!$F$2:$F$27</c:f>
              <c:numCache>
                <c:formatCode>General</c:formatCode>
                <c:ptCount val="26"/>
                <c:pt idx="0">
                  <c:v>10</c:v>
                </c:pt>
                <c:pt idx="1">
                  <c:v>3</c:v>
                </c:pt>
                <c:pt idx="2">
                  <c:v>6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4</c:v>
                </c:pt>
                <c:pt idx="7">
                  <c:v>7</c:v>
                </c:pt>
                <c:pt idx="8">
                  <c:v>5</c:v>
                </c:pt>
                <c:pt idx="9">
                  <c:v>0</c:v>
                </c:pt>
                <c:pt idx="10">
                  <c:v>5</c:v>
                </c:pt>
                <c:pt idx="11">
                  <c:v>3</c:v>
                </c:pt>
                <c:pt idx="12">
                  <c:v>4</c:v>
                </c:pt>
                <c:pt idx="13">
                  <c:v>0</c:v>
                </c:pt>
                <c:pt idx="14">
                  <c:v>5</c:v>
                </c:pt>
                <c:pt idx="15">
                  <c:v>14</c:v>
                </c:pt>
                <c:pt idx="16">
                  <c:v>13</c:v>
                </c:pt>
                <c:pt idx="17">
                  <c:v>7</c:v>
                </c:pt>
                <c:pt idx="18">
                  <c:v>0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5</c:v>
                </c:pt>
                <c:pt idx="23">
                  <c:v>0</c:v>
                </c:pt>
                <c:pt idx="24">
                  <c:v>5</c:v>
                </c:pt>
                <c:pt idx="2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D3-41B8-B687-4A37A4435762}"/>
            </c:ext>
          </c:extLst>
        </c:ser>
        <c:ser>
          <c:idx val="3"/>
          <c:order val="3"/>
          <c:tx>
            <c:strRef>
              <c:f>'tabella 2'!$G$1</c:f>
              <c:strCache>
                <c:ptCount val="1"/>
                <c:pt idx="0">
                  <c:v>TOTALE AMMESSI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2'!$A$2:$C$27</c:f>
              <c:multiLvlStrCache>
                <c:ptCount val="26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  <c:pt idx="12">
                    <c:v>TERZE</c:v>
                  </c:pt>
                  <c:pt idx="14">
                    <c:v>PRIME</c:v>
                  </c:pt>
                  <c:pt idx="15">
                    <c:v>SECONDE</c:v>
                  </c:pt>
                  <c:pt idx="16">
                    <c:v>TERZE</c:v>
                  </c:pt>
                  <c:pt idx="17">
                    <c:v>QUARTE</c:v>
                  </c:pt>
                  <c:pt idx="18">
                    <c:v>QUINTE</c:v>
                  </c:pt>
                  <c:pt idx="19">
                    <c:v>PRIME</c:v>
                  </c:pt>
                  <c:pt idx="20">
                    <c:v>SECONDE</c:v>
                  </c:pt>
                  <c:pt idx="21">
                    <c:v>TERZE</c:v>
                  </c:pt>
                  <c:pt idx="22">
                    <c:v>QUARTE</c:v>
                  </c:pt>
                  <c:pt idx="23">
                    <c:v>QUINTE</c:v>
                  </c:pt>
                  <c:pt idx="24">
                    <c:v>PRIME</c:v>
                  </c:pt>
                  <c:pt idx="25">
                    <c:v>SECONDE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  <c:pt idx="14">
                    <c:v>POLIGNANO</c:v>
                  </c:pt>
                  <c:pt idx="19">
                    <c:v>CONVERSANO</c:v>
                  </c:pt>
                  <c:pt idx="24">
                    <c:v>NOICATTARO</c:v>
                  </c:pt>
                </c:lvl>
                <c:lvl>
                  <c:pt idx="0">
                    <c:v> 2021-2022</c:v>
                  </c:pt>
                  <c:pt idx="14">
                    <c:v>2020-2021</c:v>
                  </c:pt>
                </c:lvl>
              </c:multiLvlStrCache>
            </c:multiLvlStrRef>
          </c:cat>
          <c:val>
            <c:numRef>
              <c:f>'tabella 2'!$G$2:$G$27</c:f>
              <c:numCache>
                <c:formatCode>General</c:formatCode>
                <c:ptCount val="26"/>
                <c:pt idx="0">
                  <c:v>45</c:v>
                </c:pt>
                <c:pt idx="1">
                  <c:v>69</c:v>
                </c:pt>
                <c:pt idx="2">
                  <c:v>55</c:v>
                </c:pt>
                <c:pt idx="3">
                  <c:v>53</c:v>
                </c:pt>
                <c:pt idx="4">
                  <c:v>67</c:v>
                </c:pt>
                <c:pt idx="5">
                  <c:v>56</c:v>
                </c:pt>
                <c:pt idx="6">
                  <c:v>73</c:v>
                </c:pt>
                <c:pt idx="7">
                  <c:v>48</c:v>
                </c:pt>
                <c:pt idx="8">
                  <c:v>36</c:v>
                </c:pt>
                <c:pt idx="9">
                  <c:v>62</c:v>
                </c:pt>
                <c:pt idx="10">
                  <c:v>29</c:v>
                </c:pt>
                <c:pt idx="11">
                  <c:v>18</c:v>
                </c:pt>
                <c:pt idx="12">
                  <c:v>25</c:v>
                </c:pt>
                <c:pt idx="13">
                  <c:v>0</c:v>
                </c:pt>
                <c:pt idx="14">
                  <c:v>70</c:v>
                </c:pt>
                <c:pt idx="15">
                  <c:v>55</c:v>
                </c:pt>
                <c:pt idx="16">
                  <c:v>72</c:v>
                </c:pt>
                <c:pt idx="17">
                  <c:v>62</c:v>
                </c:pt>
                <c:pt idx="18">
                  <c:v>78</c:v>
                </c:pt>
                <c:pt idx="19">
                  <c:v>74</c:v>
                </c:pt>
                <c:pt idx="20">
                  <c:v>51</c:v>
                </c:pt>
                <c:pt idx="21">
                  <c:v>57</c:v>
                </c:pt>
                <c:pt idx="22">
                  <c:v>59</c:v>
                </c:pt>
                <c:pt idx="23">
                  <c:v>46</c:v>
                </c:pt>
                <c:pt idx="24">
                  <c:v>14</c:v>
                </c:pt>
                <c:pt idx="25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D3-41B8-B687-4A37A4435762}"/>
            </c:ext>
          </c:extLst>
        </c:ser>
        <c:ser>
          <c:idx val="4"/>
          <c:order val="4"/>
          <c:tx>
            <c:strRef>
              <c:f>'tabella 2'!$H$1</c:f>
              <c:strCache>
                <c:ptCount val="1"/>
                <c:pt idx="0">
                  <c:v>AMMESSI CON DEROGA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2'!$A$2:$C$27</c:f>
              <c:multiLvlStrCache>
                <c:ptCount val="26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  <c:pt idx="12">
                    <c:v>TERZE</c:v>
                  </c:pt>
                  <c:pt idx="14">
                    <c:v>PRIME</c:v>
                  </c:pt>
                  <c:pt idx="15">
                    <c:v>SECONDE</c:v>
                  </c:pt>
                  <c:pt idx="16">
                    <c:v>TERZE</c:v>
                  </c:pt>
                  <c:pt idx="17">
                    <c:v>QUARTE</c:v>
                  </c:pt>
                  <c:pt idx="18">
                    <c:v>QUINTE</c:v>
                  </c:pt>
                  <c:pt idx="19">
                    <c:v>PRIME</c:v>
                  </c:pt>
                  <c:pt idx="20">
                    <c:v>SECONDE</c:v>
                  </c:pt>
                  <c:pt idx="21">
                    <c:v>TERZE</c:v>
                  </c:pt>
                  <c:pt idx="22">
                    <c:v>QUARTE</c:v>
                  </c:pt>
                  <c:pt idx="23">
                    <c:v>QUINTE</c:v>
                  </c:pt>
                  <c:pt idx="24">
                    <c:v>PRIME</c:v>
                  </c:pt>
                  <c:pt idx="25">
                    <c:v>SECONDE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  <c:pt idx="14">
                    <c:v>POLIGNANO</c:v>
                  </c:pt>
                  <c:pt idx="19">
                    <c:v>CONVERSANO</c:v>
                  </c:pt>
                  <c:pt idx="24">
                    <c:v>NOICATTARO</c:v>
                  </c:pt>
                </c:lvl>
                <c:lvl>
                  <c:pt idx="0">
                    <c:v> 2021-2022</c:v>
                  </c:pt>
                  <c:pt idx="14">
                    <c:v>2020-2021</c:v>
                  </c:pt>
                </c:lvl>
              </c:multiLvlStrCache>
            </c:multiLvlStrRef>
          </c:cat>
          <c:val>
            <c:numRef>
              <c:f>'tabella 2'!$H$2:$H$27</c:f>
              <c:numCache>
                <c:formatCode>General</c:formatCode>
                <c:ptCount val="2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9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3</c:v>
                </c:pt>
                <c:pt idx="13">
                  <c:v>0</c:v>
                </c:pt>
                <c:pt idx="14">
                  <c:v>3</c:v>
                </c:pt>
                <c:pt idx="15">
                  <c:v>2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4</c:v>
                </c:pt>
                <c:pt idx="20">
                  <c:v>3</c:v>
                </c:pt>
                <c:pt idx="21">
                  <c:v>1</c:v>
                </c:pt>
                <c:pt idx="22">
                  <c:v>0</c:v>
                </c:pt>
                <c:pt idx="23">
                  <c:v>1</c:v>
                </c:pt>
                <c:pt idx="24">
                  <c:v>0</c:v>
                </c:pt>
                <c:pt idx="2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1D3-41B8-B687-4A37A44357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58701312"/>
        <c:axId val="58702848"/>
      </c:barChart>
      <c:catAx>
        <c:axId val="587013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solidFill>
                  <a:srgbClr val="AD1F2D"/>
                </a:solidFill>
              </a:defRPr>
            </a:pPr>
            <a:endParaRPr lang="it-IT"/>
          </a:p>
        </c:txPr>
        <c:crossAx val="58702848"/>
        <c:crosses val="autoZero"/>
        <c:auto val="1"/>
        <c:lblAlgn val="ctr"/>
        <c:lblOffset val="100"/>
        <c:noMultiLvlLbl val="0"/>
      </c:catAx>
      <c:valAx>
        <c:axId val="587028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87013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1.6985137130548833E-2"/>
          <c:y val="8.2349753608193146E-2"/>
          <c:w val="0.95651485973167583"/>
          <c:h val="4.027374918892377E-2"/>
        </c:manualLayout>
      </c:layout>
      <c:overlay val="0"/>
      <c:txPr>
        <a:bodyPr/>
        <a:lstStyle/>
        <a:p>
          <a:pPr>
            <a:defRPr sz="1800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solidFill>
                  <a:srgbClr val="00B050"/>
                </a:solidFill>
              </a:defRPr>
            </a:pPr>
            <a:r>
              <a:rPr lang="it-IT">
                <a:solidFill>
                  <a:srgbClr val="00B050"/>
                </a:solidFill>
              </a:rPr>
              <a:t>CONFRONTO</a:t>
            </a:r>
            <a:r>
              <a:rPr lang="it-IT" baseline="0">
                <a:solidFill>
                  <a:srgbClr val="00B050"/>
                </a:solidFill>
              </a:rPr>
              <a:t> PLESSI A.S. 2020-2021</a:t>
            </a:r>
            <a:endParaRPr lang="it-IT">
              <a:solidFill>
                <a:srgbClr val="00B050"/>
              </a:solidFill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1.9503546099290787E-2"/>
          <c:y val="0.14460276032911615"/>
          <c:w val="0.96099290780141844"/>
          <c:h val="0.722457312217995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'tabella 2'!$D$15</c:f>
              <c:strCache>
                <c:ptCount val="1"/>
                <c:pt idx="0">
                  <c:v>NAP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2'!$B$16:$C$27</c:f>
              <c:multiLvlStrCache>
                <c:ptCount val="12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</c:lvl>
              </c:multiLvlStrCache>
            </c:multiLvlStrRef>
          </c:cat>
          <c:val>
            <c:numRef>
              <c:f>'tabella 2'!$D$16:$D$27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3</c:v>
                </c:pt>
                <c:pt idx="4">
                  <c:v>5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77-4816-91E7-714BE14F2A78}"/>
            </c:ext>
          </c:extLst>
        </c:ser>
        <c:ser>
          <c:idx val="1"/>
          <c:order val="1"/>
          <c:tx>
            <c:strRef>
              <c:f>'tabella 2'!$E$15</c:f>
              <c:strCache>
                <c:ptCount val="1"/>
                <c:pt idx="0">
                  <c:v>NAMF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2'!$B$16:$C$27</c:f>
              <c:multiLvlStrCache>
                <c:ptCount val="12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</c:lvl>
              </c:multiLvlStrCache>
            </c:multiLvlStrRef>
          </c:cat>
          <c:val>
            <c:numRef>
              <c:f>'tabella 2'!$E$16:$E$27</c:f>
              <c:numCache>
                <c:formatCode>General</c:formatCode>
                <c:ptCount val="12"/>
                <c:pt idx="0">
                  <c:v>7</c:v>
                </c:pt>
                <c:pt idx="1">
                  <c:v>9</c:v>
                </c:pt>
                <c:pt idx="2">
                  <c:v>15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  <c:pt idx="6">
                  <c:v>7</c:v>
                </c:pt>
                <c:pt idx="7">
                  <c:v>3</c:v>
                </c:pt>
                <c:pt idx="8">
                  <c:v>3</c:v>
                </c:pt>
                <c:pt idx="9">
                  <c:v>1</c:v>
                </c:pt>
                <c:pt idx="10">
                  <c:v>4</c:v>
                </c:pt>
                <c:pt idx="1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77-4816-91E7-714BE14F2A78}"/>
            </c:ext>
          </c:extLst>
        </c:ser>
        <c:ser>
          <c:idx val="2"/>
          <c:order val="2"/>
          <c:tx>
            <c:strRef>
              <c:f>'tabella 2'!$F$15</c:f>
              <c:strCache>
                <c:ptCount val="1"/>
                <c:pt idx="0">
                  <c:v>SOSPESI/REV. PFI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2'!$B$16:$C$27</c:f>
              <c:multiLvlStrCache>
                <c:ptCount val="12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</c:lvl>
              </c:multiLvlStrCache>
            </c:multiLvlStrRef>
          </c:cat>
          <c:val>
            <c:numRef>
              <c:f>'tabella 2'!$F$16:$F$27</c:f>
              <c:numCache>
                <c:formatCode>General</c:formatCode>
                <c:ptCount val="12"/>
                <c:pt idx="0">
                  <c:v>5</c:v>
                </c:pt>
                <c:pt idx="1">
                  <c:v>14</c:v>
                </c:pt>
                <c:pt idx="2">
                  <c:v>13</c:v>
                </c:pt>
                <c:pt idx="3">
                  <c:v>7</c:v>
                </c:pt>
                <c:pt idx="4">
                  <c:v>0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5</c:v>
                </c:pt>
                <c:pt idx="9">
                  <c:v>0</c:v>
                </c:pt>
                <c:pt idx="10">
                  <c:v>5</c:v>
                </c:pt>
                <c:pt idx="1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77-4816-91E7-714BE14F2A78}"/>
            </c:ext>
          </c:extLst>
        </c:ser>
        <c:ser>
          <c:idx val="3"/>
          <c:order val="3"/>
          <c:tx>
            <c:strRef>
              <c:f>'tabella 2'!$G$15</c:f>
              <c:strCache>
                <c:ptCount val="1"/>
                <c:pt idx="0">
                  <c:v>TOTALE AMMESSI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2'!$B$16:$C$27</c:f>
              <c:multiLvlStrCache>
                <c:ptCount val="12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</c:lvl>
              </c:multiLvlStrCache>
            </c:multiLvlStrRef>
          </c:cat>
          <c:val>
            <c:numRef>
              <c:f>'tabella 2'!$G$16:$G$27</c:f>
              <c:numCache>
                <c:formatCode>General</c:formatCode>
                <c:ptCount val="12"/>
                <c:pt idx="0">
                  <c:v>70</c:v>
                </c:pt>
                <c:pt idx="1">
                  <c:v>55</c:v>
                </c:pt>
                <c:pt idx="2">
                  <c:v>72</c:v>
                </c:pt>
                <c:pt idx="3">
                  <c:v>62</c:v>
                </c:pt>
                <c:pt idx="4">
                  <c:v>78</c:v>
                </c:pt>
                <c:pt idx="5">
                  <c:v>74</c:v>
                </c:pt>
                <c:pt idx="6">
                  <c:v>51</c:v>
                </c:pt>
                <c:pt idx="7">
                  <c:v>57</c:v>
                </c:pt>
                <c:pt idx="8">
                  <c:v>59</c:v>
                </c:pt>
                <c:pt idx="9">
                  <c:v>46</c:v>
                </c:pt>
                <c:pt idx="10">
                  <c:v>14</c:v>
                </c:pt>
                <c:pt idx="11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77-4816-91E7-714BE14F2A78}"/>
            </c:ext>
          </c:extLst>
        </c:ser>
        <c:ser>
          <c:idx val="4"/>
          <c:order val="4"/>
          <c:tx>
            <c:strRef>
              <c:f>'tabella 2'!$H$15</c:f>
              <c:strCache>
                <c:ptCount val="1"/>
                <c:pt idx="0">
                  <c:v>AMMESSI CON DEROGA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2'!$B$16:$C$27</c:f>
              <c:multiLvlStrCache>
                <c:ptCount val="12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</c:lvl>
              </c:multiLvlStrCache>
            </c:multiLvlStrRef>
          </c:cat>
          <c:val>
            <c:numRef>
              <c:f>'tabella 2'!$H$16:$H$27</c:f>
              <c:numCache>
                <c:formatCode>General</c:formatCode>
                <c:ptCount val="12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4</c:v>
                </c:pt>
                <c:pt idx="6">
                  <c:v>3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77-4816-91E7-714BE14F2A7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58991360"/>
        <c:axId val="58992896"/>
      </c:barChart>
      <c:catAx>
        <c:axId val="589913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it-IT"/>
          </a:p>
        </c:txPr>
        <c:crossAx val="58992896"/>
        <c:crosses val="autoZero"/>
        <c:auto val="1"/>
        <c:lblAlgn val="ctr"/>
        <c:lblOffset val="100"/>
        <c:noMultiLvlLbl val="0"/>
      </c:catAx>
      <c:valAx>
        <c:axId val="589928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8991360"/>
        <c:crosses val="autoZero"/>
        <c:crossBetween val="between"/>
      </c:valAx>
      <c:spPr>
        <a:solidFill>
          <a:schemeClr val="tx1">
            <a:lumMod val="75000"/>
            <a:lumOff val="25000"/>
          </a:schemeClr>
        </a:solidFill>
      </c:spPr>
    </c:plotArea>
    <c:legend>
      <c:legendPos val="t"/>
      <c:layout>
        <c:manualLayout>
          <c:xMode val="edge"/>
          <c:yMode val="edge"/>
          <c:x val="4.7704821503517313E-2"/>
          <c:y val="7.5772582500221203E-2"/>
          <c:w val="0.91741784066967758"/>
          <c:h val="5.0794700521985328E-2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solidFill>
                  <a:srgbClr val="00B050"/>
                </a:solidFill>
              </a:defRPr>
            </a:pPr>
            <a:r>
              <a:rPr lang="it-IT">
                <a:solidFill>
                  <a:srgbClr val="00B050"/>
                </a:solidFill>
              </a:rPr>
              <a:t>CONFRONTO</a:t>
            </a:r>
            <a:r>
              <a:rPr lang="it-IT" baseline="0">
                <a:solidFill>
                  <a:srgbClr val="00B050"/>
                </a:solidFill>
              </a:rPr>
              <a:t> PLESSI A.S. 2021-2022</a:t>
            </a:r>
            <a:endParaRPr lang="it-IT">
              <a:solidFill>
                <a:srgbClr val="00B050"/>
              </a:solidFill>
            </a:endParaRPr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'tabella 2'!$D$1</c:f>
              <c:strCache>
                <c:ptCount val="1"/>
                <c:pt idx="0">
                  <c:v>NAP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2'!$B$2:$C$14</c:f>
              <c:multiLvlStrCache>
                <c:ptCount val="13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  <c:pt idx="12">
                    <c:v>TERZE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</c:lvl>
              </c:multiLvlStrCache>
            </c:multiLvlStrRef>
          </c:cat>
          <c:val>
            <c:numRef>
              <c:f>'tabella 2'!$D$2:$D$14</c:f>
              <c:numCache>
                <c:formatCode>General</c:formatCode>
                <c:ptCount val="13"/>
                <c:pt idx="0">
                  <c:v>1</c:v>
                </c:pt>
                <c:pt idx="1">
                  <c:v>0</c:v>
                </c:pt>
                <c:pt idx="2">
                  <c:v>5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42-4CBD-A43C-280F88A78234}"/>
            </c:ext>
          </c:extLst>
        </c:ser>
        <c:ser>
          <c:idx val="1"/>
          <c:order val="1"/>
          <c:tx>
            <c:strRef>
              <c:f>'tabella 2'!$E$1</c:f>
              <c:strCache>
                <c:ptCount val="1"/>
                <c:pt idx="0">
                  <c:v>NAMF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2'!$B$2:$C$14</c:f>
              <c:multiLvlStrCache>
                <c:ptCount val="13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  <c:pt idx="12">
                    <c:v>TERZE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</c:lvl>
              </c:multiLvlStrCache>
            </c:multiLvlStrRef>
          </c:cat>
          <c:val>
            <c:numRef>
              <c:f>'tabella 2'!$E$2:$E$14</c:f>
              <c:numCache>
                <c:formatCode>General</c:formatCode>
                <c:ptCount val="13"/>
                <c:pt idx="0">
                  <c:v>8</c:v>
                </c:pt>
                <c:pt idx="1">
                  <c:v>8</c:v>
                </c:pt>
                <c:pt idx="2">
                  <c:v>5</c:v>
                </c:pt>
                <c:pt idx="3">
                  <c:v>8</c:v>
                </c:pt>
                <c:pt idx="4">
                  <c:v>2</c:v>
                </c:pt>
                <c:pt idx="5">
                  <c:v>5</c:v>
                </c:pt>
                <c:pt idx="6">
                  <c:v>8</c:v>
                </c:pt>
                <c:pt idx="7">
                  <c:v>10</c:v>
                </c:pt>
                <c:pt idx="8">
                  <c:v>4</c:v>
                </c:pt>
                <c:pt idx="9">
                  <c:v>4</c:v>
                </c:pt>
                <c:pt idx="10">
                  <c:v>9</c:v>
                </c:pt>
                <c:pt idx="11">
                  <c:v>5</c:v>
                </c:pt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42-4CBD-A43C-280F88A78234}"/>
            </c:ext>
          </c:extLst>
        </c:ser>
        <c:ser>
          <c:idx val="2"/>
          <c:order val="2"/>
          <c:tx>
            <c:strRef>
              <c:f>'tabella 2'!$F$1</c:f>
              <c:strCache>
                <c:ptCount val="1"/>
                <c:pt idx="0">
                  <c:v>SOSPESI/REV. PFI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2'!$B$2:$C$14</c:f>
              <c:multiLvlStrCache>
                <c:ptCount val="13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  <c:pt idx="12">
                    <c:v>TERZE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</c:lvl>
              </c:multiLvlStrCache>
            </c:multiLvlStrRef>
          </c:cat>
          <c:val>
            <c:numRef>
              <c:f>'tabella 2'!$F$2:$F$14</c:f>
              <c:numCache>
                <c:formatCode>General</c:formatCode>
                <c:ptCount val="13"/>
                <c:pt idx="0">
                  <c:v>10</c:v>
                </c:pt>
                <c:pt idx="1">
                  <c:v>3</c:v>
                </c:pt>
                <c:pt idx="2">
                  <c:v>6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4</c:v>
                </c:pt>
                <c:pt idx="7">
                  <c:v>7</c:v>
                </c:pt>
                <c:pt idx="8">
                  <c:v>5</c:v>
                </c:pt>
                <c:pt idx="9">
                  <c:v>0</c:v>
                </c:pt>
                <c:pt idx="10">
                  <c:v>5</c:v>
                </c:pt>
                <c:pt idx="11">
                  <c:v>3</c:v>
                </c:pt>
                <c:pt idx="1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42-4CBD-A43C-280F88A78234}"/>
            </c:ext>
          </c:extLst>
        </c:ser>
        <c:ser>
          <c:idx val="3"/>
          <c:order val="3"/>
          <c:tx>
            <c:strRef>
              <c:f>'tabella 2'!$G$1</c:f>
              <c:strCache>
                <c:ptCount val="1"/>
                <c:pt idx="0">
                  <c:v>TOTALE AMMESSI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2'!$B$2:$C$14</c:f>
              <c:multiLvlStrCache>
                <c:ptCount val="13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  <c:pt idx="12">
                    <c:v>TERZE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</c:lvl>
              </c:multiLvlStrCache>
            </c:multiLvlStrRef>
          </c:cat>
          <c:val>
            <c:numRef>
              <c:f>'tabella 2'!$G$2:$G$14</c:f>
              <c:numCache>
                <c:formatCode>General</c:formatCode>
                <c:ptCount val="13"/>
                <c:pt idx="0">
                  <c:v>45</c:v>
                </c:pt>
                <c:pt idx="1">
                  <c:v>69</c:v>
                </c:pt>
                <c:pt idx="2">
                  <c:v>55</c:v>
                </c:pt>
                <c:pt idx="3">
                  <c:v>53</c:v>
                </c:pt>
                <c:pt idx="4">
                  <c:v>67</c:v>
                </c:pt>
                <c:pt idx="5">
                  <c:v>56</c:v>
                </c:pt>
                <c:pt idx="6">
                  <c:v>73</c:v>
                </c:pt>
                <c:pt idx="7">
                  <c:v>48</c:v>
                </c:pt>
                <c:pt idx="8">
                  <c:v>36</c:v>
                </c:pt>
                <c:pt idx="9">
                  <c:v>62</c:v>
                </c:pt>
                <c:pt idx="10">
                  <c:v>29</c:v>
                </c:pt>
                <c:pt idx="11">
                  <c:v>18</c:v>
                </c:pt>
                <c:pt idx="1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142-4CBD-A43C-280F88A78234}"/>
            </c:ext>
          </c:extLst>
        </c:ser>
        <c:ser>
          <c:idx val="4"/>
          <c:order val="4"/>
          <c:tx>
            <c:strRef>
              <c:f>'tabella 2'!$H$1</c:f>
              <c:strCache>
                <c:ptCount val="1"/>
                <c:pt idx="0">
                  <c:v>AMMESSI CON DEROGA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2'!$B$2:$C$14</c:f>
              <c:multiLvlStrCache>
                <c:ptCount val="13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  <c:pt idx="10">
                    <c:v>PRIME</c:v>
                  </c:pt>
                  <c:pt idx="11">
                    <c:v>SECONDE</c:v>
                  </c:pt>
                  <c:pt idx="12">
                    <c:v>TERZE</c:v>
                  </c:pt>
                </c:lvl>
                <c:lvl>
                  <c:pt idx="0">
                    <c:v>POLIGNANO</c:v>
                  </c:pt>
                  <c:pt idx="5">
                    <c:v>CONVERSANO</c:v>
                  </c:pt>
                  <c:pt idx="10">
                    <c:v>NOICATTARO</c:v>
                  </c:pt>
                </c:lvl>
              </c:multiLvlStrCache>
            </c:multiLvlStrRef>
          </c:cat>
          <c:val>
            <c:numRef>
              <c:f>'tabella 2'!$H$2:$H$14</c:f>
              <c:numCache>
                <c:formatCode>General</c:formatCode>
                <c:ptCount val="13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9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142-4CBD-A43C-280F88A7823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58915456"/>
        <c:axId val="58933632"/>
      </c:barChart>
      <c:catAx>
        <c:axId val="589154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it-IT"/>
          </a:p>
        </c:txPr>
        <c:crossAx val="58933632"/>
        <c:crosses val="autoZero"/>
        <c:auto val="1"/>
        <c:lblAlgn val="ctr"/>
        <c:lblOffset val="100"/>
        <c:noMultiLvlLbl val="0"/>
      </c:catAx>
      <c:valAx>
        <c:axId val="589336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891545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7.1129832007774854E-2"/>
          <c:y val="8.3578298756959171E-2"/>
          <c:w val="0.86151867351593647"/>
          <c:h val="4.6346164799020373E-2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600">
                <a:solidFill>
                  <a:srgbClr val="00B050"/>
                </a:solidFill>
              </a:defRPr>
            </a:pPr>
            <a:r>
              <a:rPr lang="it-IT" sz="1600" dirty="0">
                <a:solidFill>
                  <a:srgbClr val="00B050"/>
                </a:solidFill>
              </a:rPr>
              <a:t>             CONFRONTO PER A.S. –</a:t>
            </a:r>
            <a:r>
              <a:rPr lang="it-IT" sz="1600" dirty="0" err="1">
                <a:solidFill>
                  <a:srgbClr val="00B050"/>
                </a:solidFill>
              </a:rPr>
              <a:t>iNDIRIZZO</a:t>
            </a:r>
            <a:r>
              <a:rPr lang="it-IT" sz="1600" dirty="0">
                <a:solidFill>
                  <a:srgbClr val="00B050"/>
                </a:solidFill>
              </a:rPr>
              <a:t> ALBERGHIERO SEDE POLIGNANO-NOICATTARO </a:t>
            </a:r>
          </a:p>
        </c:rich>
      </c:tx>
      <c:layout>
        <c:manualLayout>
          <c:xMode val="edge"/>
          <c:yMode val="edge"/>
          <c:x val="3.6420532056316943E-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6224188790560486E-2"/>
          <c:y val="0.12293927052221924"/>
          <c:w val="0.9675516224188796"/>
          <c:h val="0.7597426011403749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'tabella 2'!$D$67</c:f>
              <c:strCache>
                <c:ptCount val="1"/>
                <c:pt idx="0">
                  <c:v>NAP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2'!$B$68:$C$77</c:f>
              <c:multiLvlStrCache>
                <c:ptCount val="10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</c:lvl>
                <c:lvl>
                  <c:pt idx="0">
                    <c:v> 2021-2022</c:v>
                  </c:pt>
                  <c:pt idx="5">
                    <c:v>2020-2021</c:v>
                  </c:pt>
                </c:lvl>
              </c:multiLvlStrCache>
            </c:multiLvlStrRef>
          </c:cat>
          <c:val>
            <c:numRef>
              <c:f>'tabella 2'!$D$68:$D$77</c:f>
              <c:numCache>
                <c:formatCode>General</c:formatCode>
                <c:ptCount val="10"/>
                <c:pt idx="0">
                  <c:v>2</c:v>
                </c:pt>
                <c:pt idx="1">
                  <c:v>0</c:v>
                </c:pt>
                <c:pt idx="2">
                  <c:v>6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4</c:v>
                </c:pt>
                <c:pt idx="8">
                  <c:v>3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A8-42C3-A0DB-8CC8E61892F3}"/>
            </c:ext>
          </c:extLst>
        </c:ser>
        <c:ser>
          <c:idx val="1"/>
          <c:order val="1"/>
          <c:tx>
            <c:strRef>
              <c:f>'tabella 2'!$E$67</c:f>
              <c:strCache>
                <c:ptCount val="1"/>
                <c:pt idx="0">
                  <c:v>NAMF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2'!$B$68:$C$77</c:f>
              <c:multiLvlStrCache>
                <c:ptCount val="10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</c:lvl>
                <c:lvl>
                  <c:pt idx="0">
                    <c:v> 2021-2022</c:v>
                  </c:pt>
                  <c:pt idx="5">
                    <c:v>2020-2021</c:v>
                  </c:pt>
                </c:lvl>
              </c:multiLvlStrCache>
            </c:multiLvlStrRef>
          </c:cat>
          <c:val>
            <c:numRef>
              <c:f>'tabella 2'!$E$68:$E$77</c:f>
              <c:numCache>
                <c:formatCode>General</c:formatCode>
                <c:ptCount val="10"/>
                <c:pt idx="0">
                  <c:v>17</c:v>
                </c:pt>
                <c:pt idx="1">
                  <c:v>13</c:v>
                </c:pt>
                <c:pt idx="2">
                  <c:v>6</c:v>
                </c:pt>
                <c:pt idx="3">
                  <c:v>8</c:v>
                </c:pt>
                <c:pt idx="4">
                  <c:v>2</c:v>
                </c:pt>
                <c:pt idx="5">
                  <c:v>11</c:v>
                </c:pt>
                <c:pt idx="6">
                  <c:v>15</c:v>
                </c:pt>
                <c:pt idx="7">
                  <c:v>15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A8-42C3-A0DB-8CC8E61892F3}"/>
            </c:ext>
          </c:extLst>
        </c:ser>
        <c:ser>
          <c:idx val="2"/>
          <c:order val="2"/>
          <c:tx>
            <c:strRef>
              <c:f>'tabella 2'!$F$67</c:f>
              <c:strCache>
                <c:ptCount val="1"/>
                <c:pt idx="0">
                  <c:v>SOSPESI/REV. PFI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2'!$B$68:$C$77</c:f>
              <c:multiLvlStrCache>
                <c:ptCount val="10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</c:lvl>
                <c:lvl>
                  <c:pt idx="0">
                    <c:v> 2021-2022</c:v>
                  </c:pt>
                  <c:pt idx="5">
                    <c:v>2020-2021</c:v>
                  </c:pt>
                </c:lvl>
              </c:multiLvlStrCache>
            </c:multiLvlStrRef>
          </c:cat>
          <c:val>
            <c:numRef>
              <c:f>'tabella 2'!$F$68:$F$77</c:f>
              <c:numCache>
                <c:formatCode>General</c:formatCode>
                <c:ptCount val="10"/>
                <c:pt idx="0">
                  <c:v>15</c:v>
                </c:pt>
                <c:pt idx="1">
                  <c:v>6</c:v>
                </c:pt>
                <c:pt idx="2">
                  <c:v>10</c:v>
                </c:pt>
                <c:pt idx="3">
                  <c:v>0</c:v>
                </c:pt>
                <c:pt idx="4">
                  <c:v>0</c:v>
                </c:pt>
                <c:pt idx="5">
                  <c:v>10</c:v>
                </c:pt>
                <c:pt idx="6">
                  <c:v>18</c:v>
                </c:pt>
                <c:pt idx="7">
                  <c:v>13</c:v>
                </c:pt>
                <c:pt idx="8">
                  <c:v>7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A8-42C3-A0DB-8CC8E61892F3}"/>
            </c:ext>
          </c:extLst>
        </c:ser>
        <c:ser>
          <c:idx val="3"/>
          <c:order val="3"/>
          <c:tx>
            <c:strRef>
              <c:f>'tabella 2'!$G$67</c:f>
              <c:strCache>
                <c:ptCount val="1"/>
                <c:pt idx="0">
                  <c:v>TOTALE AMMESSI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2'!$B$68:$C$77</c:f>
              <c:multiLvlStrCache>
                <c:ptCount val="10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</c:lvl>
                <c:lvl>
                  <c:pt idx="0">
                    <c:v> 2021-2022</c:v>
                  </c:pt>
                  <c:pt idx="5">
                    <c:v>2020-2021</c:v>
                  </c:pt>
                </c:lvl>
              </c:multiLvlStrCache>
            </c:multiLvlStrRef>
          </c:cat>
          <c:val>
            <c:numRef>
              <c:f>'tabella 2'!$G$68:$G$77</c:f>
              <c:numCache>
                <c:formatCode>General</c:formatCode>
                <c:ptCount val="10"/>
                <c:pt idx="0">
                  <c:v>74</c:v>
                </c:pt>
                <c:pt idx="1">
                  <c:v>87</c:v>
                </c:pt>
                <c:pt idx="2">
                  <c:v>80</c:v>
                </c:pt>
                <c:pt idx="3">
                  <c:v>53</c:v>
                </c:pt>
                <c:pt idx="4">
                  <c:v>67</c:v>
                </c:pt>
                <c:pt idx="5">
                  <c:v>84</c:v>
                </c:pt>
                <c:pt idx="6">
                  <c:v>83</c:v>
                </c:pt>
                <c:pt idx="7">
                  <c:v>72</c:v>
                </c:pt>
                <c:pt idx="8">
                  <c:v>62</c:v>
                </c:pt>
                <c:pt idx="9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8A8-42C3-A0DB-8CC8E61892F3}"/>
            </c:ext>
          </c:extLst>
        </c:ser>
        <c:ser>
          <c:idx val="4"/>
          <c:order val="4"/>
          <c:tx>
            <c:strRef>
              <c:f>'tabella 2'!$H$67</c:f>
              <c:strCache>
                <c:ptCount val="1"/>
                <c:pt idx="0">
                  <c:v>AMMESSI CON DEROGA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2'!$B$68:$C$77</c:f>
              <c:multiLvlStrCache>
                <c:ptCount val="10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</c:lvl>
                <c:lvl>
                  <c:pt idx="0">
                    <c:v> 2021-2022</c:v>
                  </c:pt>
                  <c:pt idx="5">
                    <c:v>2020-2021</c:v>
                  </c:pt>
                </c:lvl>
              </c:multiLvlStrCache>
            </c:multiLvlStrRef>
          </c:cat>
          <c:val>
            <c:numRef>
              <c:f>'tabella 2'!$H$68:$H$77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8</c:v>
                </c:pt>
                <c:pt idx="3">
                  <c:v>3</c:v>
                </c:pt>
                <c:pt idx="4">
                  <c:v>9</c:v>
                </c:pt>
                <c:pt idx="5">
                  <c:v>3</c:v>
                </c:pt>
                <c:pt idx="6">
                  <c:v>5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8A8-42C3-A0DB-8CC8E61892F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58771328"/>
        <c:axId val="58772864"/>
      </c:barChart>
      <c:catAx>
        <c:axId val="587713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58772864"/>
        <c:crosses val="autoZero"/>
        <c:auto val="1"/>
        <c:lblAlgn val="ctr"/>
        <c:lblOffset val="100"/>
        <c:noMultiLvlLbl val="0"/>
      </c:catAx>
      <c:valAx>
        <c:axId val="587728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877132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7.4252061218787156E-3"/>
          <c:y val="6.2143180236209579E-2"/>
          <c:w val="0.9691159105217263"/>
          <c:h val="4.5594423748835163E-2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solidFill>
                  <a:srgbClr val="FFFF00"/>
                </a:solidFill>
              </a:defRPr>
            </a:pPr>
            <a:r>
              <a:rPr lang="it-IT">
                <a:solidFill>
                  <a:srgbClr val="FFFF00"/>
                </a:solidFill>
              </a:rPr>
              <a:t>CONFRONTO  PER A.S. -  ALTRI INDIRIZZI  SEDE CONVERSANO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1.6871165644171786E-2"/>
          <c:y val="0.12953803366322333"/>
          <c:w val="0.96625766871165619"/>
          <c:h val="0.7661655710467384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'tabella 2'!$D$81</c:f>
              <c:strCache>
                <c:ptCount val="1"/>
                <c:pt idx="0">
                  <c:v>NAP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2'!$B$82:$C$91</c:f>
              <c:multiLvlStrCache>
                <c:ptCount val="10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</c:lvl>
                <c:lvl>
                  <c:pt idx="0">
                    <c:v> 2021-2022</c:v>
                  </c:pt>
                  <c:pt idx="5">
                    <c:v>2020-2021</c:v>
                  </c:pt>
                </c:lvl>
              </c:multiLvlStrCache>
            </c:multiLvlStrRef>
          </c:cat>
          <c:val>
            <c:numRef>
              <c:f>'tabella 2'!$D$82:$D$91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2B-4642-AD7D-3ECC1D5428B7}"/>
            </c:ext>
          </c:extLst>
        </c:ser>
        <c:ser>
          <c:idx val="1"/>
          <c:order val="1"/>
          <c:tx>
            <c:strRef>
              <c:f>'tabella 2'!$E$81</c:f>
              <c:strCache>
                <c:ptCount val="1"/>
                <c:pt idx="0">
                  <c:v>NAMF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2'!$B$82:$C$91</c:f>
              <c:multiLvlStrCache>
                <c:ptCount val="10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</c:lvl>
                <c:lvl>
                  <c:pt idx="0">
                    <c:v> 2021-2022</c:v>
                  </c:pt>
                  <c:pt idx="5">
                    <c:v>2020-2021</c:v>
                  </c:pt>
                </c:lvl>
              </c:multiLvlStrCache>
            </c:multiLvlStrRef>
          </c:cat>
          <c:val>
            <c:numRef>
              <c:f>'tabella 2'!$E$82:$E$91</c:f>
              <c:numCache>
                <c:formatCode>General</c:formatCode>
                <c:ptCount val="10"/>
                <c:pt idx="0">
                  <c:v>5</c:v>
                </c:pt>
                <c:pt idx="1">
                  <c:v>8</c:v>
                </c:pt>
                <c:pt idx="2">
                  <c:v>10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7</c:v>
                </c:pt>
                <c:pt idx="7">
                  <c:v>3</c:v>
                </c:pt>
                <c:pt idx="8">
                  <c:v>3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2B-4642-AD7D-3ECC1D5428B7}"/>
            </c:ext>
          </c:extLst>
        </c:ser>
        <c:ser>
          <c:idx val="2"/>
          <c:order val="2"/>
          <c:tx>
            <c:strRef>
              <c:f>'tabella 2'!$F$81</c:f>
              <c:strCache>
                <c:ptCount val="1"/>
                <c:pt idx="0">
                  <c:v>SOSPESI/REV. PFI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2'!$B$82:$C$91</c:f>
              <c:multiLvlStrCache>
                <c:ptCount val="10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</c:lvl>
                <c:lvl>
                  <c:pt idx="0">
                    <c:v> 2021-2022</c:v>
                  </c:pt>
                  <c:pt idx="5">
                    <c:v>2020-2021</c:v>
                  </c:pt>
                </c:lvl>
              </c:multiLvlStrCache>
            </c:multiLvlStrRef>
          </c:cat>
          <c:val>
            <c:numRef>
              <c:f>'tabella 2'!$F$82:$F$91</c:f>
              <c:numCache>
                <c:formatCode>General</c:formatCode>
                <c:ptCount val="10"/>
                <c:pt idx="0">
                  <c:v>2</c:v>
                </c:pt>
                <c:pt idx="1">
                  <c:v>4</c:v>
                </c:pt>
                <c:pt idx="2">
                  <c:v>7</c:v>
                </c:pt>
                <c:pt idx="3">
                  <c:v>5</c:v>
                </c:pt>
                <c:pt idx="4">
                  <c:v>0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5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2B-4642-AD7D-3ECC1D5428B7}"/>
            </c:ext>
          </c:extLst>
        </c:ser>
        <c:ser>
          <c:idx val="3"/>
          <c:order val="3"/>
          <c:tx>
            <c:strRef>
              <c:f>'tabella 2'!$G$81</c:f>
              <c:strCache>
                <c:ptCount val="1"/>
                <c:pt idx="0">
                  <c:v>TOTALE AMMESSI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2'!$B$82:$C$91</c:f>
              <c:multiLvlStrCache>
                <c:ptCount val="10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</c:lvl>
                <c:lvl>
                  <c:pt idx="0">
                    <c:v> 2021-2022</c:v>
                  </c:pt>
                  <c:pt idx="5">
                    <c:v>2020-2021</c:v>
                  </c:pt>
                </c:lvl>
              </c:multiLvlStrCache>
            </c:multiLvlStrRef>
          </c:cat>
          <c:val>
            <c:numRef>
              <c:f>'tabella 2'!$G$82:$G$91</c:f>
              <c:numCache>
                <c:formatCode>General</c:formatCode>
                <c:ptCount val="10"/>
                <c:pt idx="0">
                  <c:v>56</c:v>
                </c:pt>
                <c:pt idx="1">
                  <c:v>73</c:v>
                </c:pt>
                <c:pt idx="2">
                  <c:v>48</c:v>
                </c:pt>
                <c:pt idx="3">
                  <c:v>36</c:v>
                </c:pt>
                <c:pt idx="4">
                  <c:v>62</c:v>
                </c:pt>
                <c:pt idx="5">
                  <c:v>74</c:v>
                </c:pt>
                <c:pt idx="6">
                  <c:v>51</c:v>
                </c:pt>
                <c:pt idx="7">
                  <c:v>57</c:v>
                </c:pt>
                <c:pt idx="8">
                  <c:v>59</c:v>
                </c:pt>
                <c:pt idx="9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D2B-4642-AD7D-3ECC1D5428B7}"/>
            </c:ext>
          </c:extLst>
        </c:ser>
        <c:ser>
          <c:idx val="4"/>
          <c:order val="4"/>
          <c:tx>
            <c:strRef>
              <c:f>'tabella 2'!$H$81</c:f>
              <c:strCache>
                <c:ptCount val="1"/>
                <c:pt idx="0">
                  <c:v>AMMESSI CON DEROGA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'tabella 2'!$B$82:$C$91</c:f>
              <c:multiLvlStrCache>
                <c:ptCount val="10"/>
                <c:lvl>
                  <c:pt idx="0">
                    <c:v>PRIME</c:v>
                  </c:pt>
                  <c:pt idx="1">
                    <c:v>SECONDE</c:v>
                  </c:pt>
                  <c:pt idx="2">
                    <c:v>TERZE</c:v>
                  </c:pt>
                  <c:pt idx="3">
                    <c:v>QUARTE</c:v>
                  </c:pt>
                  <c:pt idx="4">
                    <c:v>QUINTE</c:v>
                  </c:pt>
                  <c:pt idx="5">
                    <c:v>PRIME</c:v>
                  </c:pt>
                  <c:pt idx="6">
                    <c:v>SECONDE</c:v>
                  </c:pt>
                  <c:pt idx="7">
                    <c:v>TERZE</c:v>
                  </c:pt>
                  <c:pt idx="8">
                    <c:v>QUARTE</c:v>
                  </c:pt>
                  <c:pt idx="9">
                    <c:v>QUINTE</c:v>
                  </c:pt>
                </c:lvl>
                <c:lvl>
                  <c:pt idx="0">
                    <c:v> 2021-2022</c:v>
                  </c:pt>
                  <c:pt idx="5">
                    <c:v>2020-2021</c:v>
                  </c:pt>
                </c:lvl>
              </c:multiLvlStrCache>
            </c:multiLvlStrRef>
          </c:cat>
          <c:val>
            <c:numRef>
              <c:f>'tabella 2'!$H$82:$H$91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0</c:v>
                </c:pt>
                <c:pt idx="4">
                  <c:v>1</c:v>
                </c:pt>
                <c:pt idx="5">
                  <c:v>4</c:v>
                </c:pt>
                <c:pt idx="6">
                  <c:v>3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D2B-4642-AD7D-3ECC1D5428B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58859904"/>
        <c:axId val="58861440"/>
      </c:barChart>
      <c:catAx>
        <c:axId val="588599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58861440"/>
        <c:crosses val="autoZero"/>
        <c:auto val="1"/>
        <c:lblAlgn val="ctr"/>
        <c:lblOffset val="100"/>
        <c:noMultiLvlLbl val="0"/>
      </c:catAx>
      <c:valAx>
        <c:axId val="588614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58859904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it-IT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>
                <a:solidFill>
                  <a:srgbClr val="00B050"/>
                </a:solidFill>
              </a:defRPr>
            </a:pPr>
            <a:r>
              <a:rPr lang="it-IT" sz="2400">
                <a:solidFill>
                  <a:srgbClr val="00B050"/>
                </a:solidFill>
              </a:rPr>
              <a:t>distribuzione</a:t>
            </a:r>
            <a:r>
              <a:rPr lang="it-IT" sz="2400" baseline="0">
                <a:solidFill>
                  <a:srgbClr val="00B050"/>
                </a:solidFill>
              </a:rPr>
              <a:t> media dei voti agli scrutini finali per a.s.</a:t>
            </a:r>
            <a:endParaRPr lang="it-IT" sz="2400">
              <a:solidFill>
                <a:srgbClr val="00B050"/>
              </a:solidFill>
            </a:endParaRPr>
          </a:p>
        </c:rich>
      </c:tx>
      <c:layout>
        <c:manualLayout>
          <c:xMode val="edge"/>
          <c:yMode val="edge"/>
          <c:x val="0.15531086749204584"/>
          <c:y val="2.938475665748393E-2"/>
        </c:manualLayout>
      </c:layout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'tabella 3'!$C$37</c:f>
              <c:strCache>
                <c:ptCount val="1"/>
                <c:pt idx="0">
                  <c:v>2021-2022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'tabella 3'!$D$36:$G$36</c:f>
              <c:strCache>
                <c:ptCount val="4"/>
                <c:pt idx="0">
                  <c:v>AMMESSI CON 6≤M&lt;7</c:v>
                </c:pt>
                <c:pt idx="1">
                  <c:v>AMMESSI CON 7≤M&lt;8</c:v>
                </c:pt>
                <c:pt idx="2">
                  <c:v>AMMESSI CON 8≤M&lt;9</c:v>
                </c:pt>
                <c:pt idx="3">
                  <c:v>AMMESSI CON 9≤M≤10</c:v>
                </c:pt>
              </c:strCache>
            </c:strRef>
          </c:cat>
          <c:val>
            <c:numRef>
              <c:f>'tabella 3'!$D$37:$G$37</c:f>
              <c:numCache>
                <c:formatCode>General</c:formatCode>
                <c:ptCount val="4"/>
                <c:pt idx="0">
                  <c:v>202</c:v>
                </c:pt>
                <c:pt idx="1">
                  <c:v>264</c:v>
                </c:pt>
                <c:pt idx="2">
                  <c:v>130</c:v>
                </c:pt>
                <c:pt idx="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96-4E5C-885F-08D9A6179434}"/>
            </c:ext>
          </c:extLst>
        </c:ser>
        <c:ser>
          <c:idx val="1"/>
          <c:order val="1"/>
          <c:tx>
            <c:strRef>
              <c:f>'tabella 3'!$C$38</c:f>
              <c:strCache>
                <c:ptCount val="1"/>
                <c:pt idx="0">
                  <c:v>2020-2021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'tabella 3'!$D$36:$G$36</c:f>
              <c:strCache>
                <c:ptCount val="4"/>
                <c:pt idx="0">
                  <c:v>AMMESSI CON 6≤M&lt;7</c:v>
                </c:pt>
                <c:pt idx="1">
                  <c:v>AMMESSI CON 7≤M&lt;8</c:v>
                </c:pt>
                <c:pt idx="2">
                  <c:v>AMMESSI CON 8≤M&lt;9</c:v>
                </c:pt>
                <c:pt idx="3">
                  <c:v>AMMESSI CON 9≤M≤10</c:v>
                </c:pt>
              </c:strCache>
            </c:strRef>
          </c:cat>
          <c:val>
            <c:numRef>
              <c:f>'tabella 3'!$D$38:$G$38</c:f>
              <c:numCache>
                <c:formatCode>General</c:formatCode>
                <c:ptCount val="4"/>
                <c:pt idx="0">
                  <c:v>229</c:v>
                </c:pt>
                <c:pt idx="1">
                  <c:v>269</c:v>
                </c:pt>
                <c:pt idx="2">
                  <c:v>131</c:v>
                </c:pt>
                <c:pt idx="3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96-4E5C-885F-08D9A617943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59228544"/>
        <c:axId val="59230080"/>
        <c:axId val="59200384"/>
      </c:bar3DChart>
      <c:catAx>
        <c:axId val="592285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it-IT"/>
          </a:p>
        </c:txPr>
        <c:crossAx val="59230080"/>
        <c:crosses val="autoZero"/>
        <c:auto val="1"/>
        <c:lblAlgn val="ctr"/>
        <c:lblOffset val="100"/>
        <c:noMultiLvlLbl val="0"/>
      </c:catAx>
      <c:valAx>
        <c:axId val="592300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59228544"/>
        <c:crosses val="autoZero"/>
        <c:crossBetween val="between"/>
      </c:valAx>
      <c:serAx>
        <c:axId val="59200384"/>
        <c:scaling>
          <c:orientation val="minMax"/>
        </c:scaling>
        <c:delete val="1"/>
        <c:axPos val="b"/>
        <c:majorTickMark val="out"/>
        <c:minorTickMark val="none"/>
        <c:tickLblPos val="none"/>
        <c:crossAx val="59230080"/>
        <c:crosses val="autoZero"/>
      </c:serAx>
    </c:plotArea>
    <c:legend>
      <c:legendPos val="t"/>
      <c:legendEntry>
        <c:idx val="0"/>
        <c:txPr>
          <a:bodyPr/>
          <a:lstStyle/>
          <a:p>
            <a:pPr>
              <a:defRPr sz="2400"/>
            </a:pPr>
            <a:endParaRPr lang="it-IT"/>
          </a:p>
        </c:txPr>
      </c:legendEntry>
      <c:layout>
        <c:manualLayout>
          <c:xMode val="edge"/>
          <c:yMode val="edge"/>
          <c:x val="5.4615254724985816E-2"/>
          <c:y val="0.10490271985816008"/>
          <c:w val="0.88971213003519267"/>
          <c:h val="6.6420251187609816E-2"/>
        </c:manualLayout>
      </c:layout>
      <c:overlay val="0"/>
      <c:txPr>
        <a:bodyPr/>
        <a:lstStyle/>
        <a:p>
          <a:pPr>
            <a:defRPr sz="1800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1B36CBF4-696A-4545-93BF-64649850E4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3A3673A-D060-433A-9152-846E4F02DCC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EDB194-C885-4DD0-AF89-66D3A6F6114F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731D209-CFE2-4E28-8E14-F9B65517886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FF2C675-B0E6-4AAA-9E4A-C88843CD14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E6B27-191C-4E2E-8D92-4767511BB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8642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A8B53-8EDD-4DC7-B416-F4E80CB7C6EE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46200" y="1143000"/>
            <a:ext cx="4165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DD5592-ABE2-4AD7-AE07-3D700EB4AB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1244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it-IT"/>
              <a:t>Prof. Didonna Giovanni Battista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D5592-ABE2-4AD7-AE07-3D700EB4AB2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2255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it-IT"/>
              <a:t>Prof. Didonna Giovanni Battista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D5592-ABE2-4AD7-AE07-3D700EB4AB2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5304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it-IT"/>
              <a:t>Prof. Didonna Giovanni Battista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D5592-ABE2-4AD7-AE07-3D700EB4AB2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410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71704" y="2505529"/>
            <a:ext cx="7376855" cy="1727835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674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8787" y="4569164"/>
            <a:ext cx="5422692" cy="1301602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9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79969" indent="0" algn="ctr">
              <a:buNone/>
              <a:defRPr sz="1995"/>
            </a:lvl2pPr>
            <a:lvl3pPr marL="959937" indent="0" algn="ctr">
              <a:buNone/>
              <a:defRPr sz="1890"/>
            </a:lvl3pPr>
            <a:lvl4pPr marL="1439906" indent="0" algn="ctr">
              <a:buNone/>
              <a:defRPr sz="1680"/>
            </a:lvl4pPr>
            <a:lvl5pPr marL="1919874" indent="0" algn="ctr">
              <a:buNone/>
              <a:defRPr sz="1680"/>
            </a:lvl5pPr>
            <a:lvl6pPr marL="2399843" indent="0" algn="ctr">
              <a:buNone/>
              <a:defRPr sz="1680"/>
            </a:lvl6pPr>
            <a:lvl7pPr marL="2879811" indent="0" algn="ctr">
              <a:buNone/>
              <a:defRPr sz="1680"/>
            </a:lvl7pPr>
            <a:lvl8pPr marL="3359780" indent="0" algn="ctr">
              <a:buNone/>
              <a:defRPr sz="1680"/>
            </a:lvl8pPr>
            <a:lvl9pPr marL="3839748" indent="0" algn="ctr">
              <a:buNone/>
              <a:defRPr sz="168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42B8-6AB0-4350-8793-F5B53F62894B}" type="datetimeFigureOut">
              <a:rPr lang="it-IT" smtClean="0"/>
              <a:pPr/>
              <a:t>28/06/2022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376-1D37-4B21-9F15-ED1F63D49BE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73724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42B8-6AB0-4350-8793-F5B53F62894B}" type="datetimeFigureOut">
              <a:rPr lang="it-IT" smtClean="0"/>
              <a:pPr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376-1D37-4B21-9F15-ED1F63D49BE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4855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8829" y="983906"/>
            <a:ext cx="1120388" cy="52315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07261" y="983906"/>
            <a:ext cx="5013391" cy="523150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42B8-6AB0-4350-8793-F5B53F62894B}" type="datetimeFigureOut">
              <a:rPr lang="it-IT" smtClean="0"/>
              <a:pPr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376-1D37-4B21-9F15-ED1F63D49BE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737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42B8-6AB0-4350-8793-F5B53F62894B}" type="datetimeFigureOut">
              <a:rPr lang="it-IT" smtClean="0"/>
              <a:pPr/>
              <a:t>28/06/2022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376-1D37-4B21-9F15-ED1F63D49BE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488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76152" y="2505529"/>
            <a:ext cx="7377680" cy="1727835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674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8787" y="4569081"/>
            <a:ext cx="5422692" cy="1328043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95">
                <a:solidFill>
                  <a:schemeClr val="tx1"/>
                </a:solidFill>
              </a:defRPr>
            </a:lvl1pPr>
            <a:lvl2pPr marL="479969" indent="0">
              <a:buNone/>
              <a:defRPr sz="1995">
                <a:solidFill>
                  <a:schemeClr val="tx1">
                    <a:tint val="75000"/>
                  </a:schemeClr>
                </a:solidFill>
              </a:defRPr>
            </a:lvl2pPr>
            <a:lvl3pPr marL="95993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3990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1987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399843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81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7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74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42B8-6AB0-4350-8793-F5B53F62894B}" type="datetimeFigureOut">
              <a:rPr lang="it-IT" smtClean="0"/>
              <a:pPr/>
              <a:t>28/06/2022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376-1D37-4B21-9F15-ED1F63D49BE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95785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1704" y="2769336"/>
            <a:ext cx="3495237" cy="325636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3322" y="2769336"/>
            <a:ext cx="3497887" cy="325636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42B8-6AB0-4350-8793-F5B53F62894B}" type="datetimeFigureOut">
              <a:rPr lang="it-IT" smtClean="0"/>
              <a:pPr/>
              <a:t>28/06/2022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376-1D37-4B21-9F15-ED1F63D49BE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265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1703" y="2428571"/>
            <a:ext cx="3495238" cy="739128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95" b="0" cap="all" spc="10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79969" indent="0">
              <a:buNone/>
              <a:defRPr sz="1995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1703" y="3299685"/>
            <a:ext cx="3495238" cy="27260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53322" y="3299685"/>
            <a:ext cx="3497887" cy="2726014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53322" y="2428571"/>
            <a:ext cx="3497887" cy="739128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95" b="0" cap="all" spc="10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79969" indent="0">
              <a:buNone/>
              <a:defRPr sz="1995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42B8-6AB0-4350-8793-F5B53F62894B}" type="datetimeFigureOut">
              <a:rPr lang="it-IT" smtClean="0"/>
              <a:pPr/>
              <a:t>28/06/2022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376-1D37-4B21-9F15-ED1F63D49BE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707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42B8-6AB0-4350-8793-F5B53F62894B}" type="datetimeFigureOut">
              <a:rPr lang="it-IT" smtClean="0"/>
              <a:pPr/>
              <a:t>28/06/2022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376-1D37-4B21-9F15-ED1F63D49BE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7111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42B8-6AB0-4350-8793-F5B53F62894B}" type="datetimeFigureOut">
              <a:rPr lang="it-IT" smtClean="0"/>
              <a:pPr/>
              <a:t>28/06/2022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376-1D37-4B21-9F15-ED1F63D49BE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5601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860132" cy="71993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81081" y="2355502"/>
            <a:ext cx="3497970" cy="1198308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5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0445" y="844720"/>
            <a:ext cx="3839504" cy="5509874"/>
          </a:xfrm>
        </p:spPr>
        <p:txBody>
          <a:bodyPr>
            <a:normAutofit/>
          </a:bodyPr>
          <a:lstStyle>
            <a:lvl1pPr>
              <a:defRPr sz="1995">
                <a:solidFill>
                  <a:schemeClr val="tx1"/>
                </a:solidFill>
              </a:defRPr>
            </a:lvl1pPr>
            <a:lvl2pPr>
              <a:defRPr sz="1680">
                <a:solidFill>
                  <a:schemeClr val="tx1"/>
                </a:solidFill>
              </a:defRPr>
            </a:lvl2pPr>
            <a:lvl3pPr>
              <a:defRPr sz="1680">
                <a:solidFill>
                  <a:schemeClr val="tx1"/>
                </a:solidFill>
              </a:defRPr>
            </a:lvl3pPr>
            <a:lvl4pPr>
              <a:defRPr sz="1680">
                <a:solidFill>
                  <a:schemeClr val="tx1"/>
                </a:solidFill>
              </a:defRPr>
            </a:lvl4pPr>
            <a:lvl5pPr>
              <a:defRPr sz="1680">
                <a:solidFill>
                  <a:schemeClr val="tx1"/>
                </a:solidFill>
              </a:defRPr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350" y="3726592"/>
            <a:ext cx="3025432" cy="2303230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75">
                <a:solidFill>
                  <a:srgbClr val="FFFFFF"/>
                </a:solidFill>
              </a:defRPr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42B8-6AB0-4350-8793-F5B53F62894B}" type="datetimeFigureOut">
              <a:rPr lang="it-IT" smtClean="0"/>
              <a:pPr/>
              <a:t>28/06/2022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81080" y="6546575"/>
            <a:ext cx="4046281" cy="335968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376-1D37-4B21-9F15-ED1F63D49BE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046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" y="0"/>
            <a:ext cx="4860130" cy="71993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80418" y="2355500"/>
            <a:ext cx="3499295" cy="1199886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205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0132" y="-44271"/>
            <a:ext cx="4864993" cy="7199313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359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79969" indent="0">
              <a:buNone/>
              <a:defRPr sz="2939"/>
            </a:lvl2pPr>
            <a:lvl3pPr marL="959937" indent="0">
              <a:buNone/>
              <a:defRPr sz="2520"/>
            </a:lvl3pPr>
            <a:lvl4pPr marL="1439906" indent="0">
              <a:buNone/>
              <a:defRPr sz="2100"/>
            </a:lvl4pPr>
            <a:lvl5pPr marL="1919874" indent="0">
              <a:buNone/>
              <a:defRPr sz="2100"/>
            </a:lvl5pPr>
            <a:lvl6pPr marL="2399843" indent="0">
              <a:buNone/>
              <a:defRPr sz="2100"/>
            </a:lvl6pPr>
            <a:lvl7pPr marL="2879811" indent="0">
              <a:buNone/>
              <a:defRPr sz="2100"/>
            </a:lvl7pPr>
            <a:lvl8pPr marL="3359780" indent="0">
              <a:buNone/>
              <a:defRPr sz="2100"/>
            </a:lvl8pPr>
            <a:lvl9pPr marL="3839748" indent="0">
              <a:buNone/>
              <a:defRPr sz="21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350" y="3726594"/>
            <a:ext cx="3025432" cy="2303231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75">
                <a:solidFill>
                  <a:srgbClr val="FFFFFF"/>
                </a:solidFill>
              </a:defRPr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DA342B8-6AB0-4350-8793-F5B53F62894B}" type="datetimeFigureOut">
              <a:rPr lang="it-IT" smtClean="0"/>
              <a:pPr/>
              <a:t>28/06/2022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0419" y="6546575"/>
            <a:ext cx="4043629" cy="335968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376-1D37-4B21-9F15-ED1F63D49BE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312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707260" y="1012703"/>
            <a:ext cx="6311958" cy="1247881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7260" y="2769337"/>
            <a:ext cx="6311958" cy="3256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5741" y="6549313"/>
            <a:ext cx="2195468" cy="3400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DA342B8-6AB0-4350-8793-F5B53F62894B}" type="datetimeFigureOut">
              <a:rPr lang="it-IT" smtClean="0"/>
              <a:pPr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1703" y="6546575"/>
            <a:ext cx="4843829" cy="335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59411" y="6527377"/>
            <a:ext cx="388811" cy="383963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55" spc="0" baseline="0">
                <a:solidFill>
                  <a:srgbClr val="FFFFFF"/>
                </a:solidFill>
              </a:defRPr>
            </a:lvl1pPr>
          </a:lstStyle>
          <a:p>
            <a:fld id="{4933D376-1D37-4B21-9F15-ED1F63D49BE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892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algn="ctr" defTabSz="959937" rtl="0" eaLnBrk="1" latinLnBrk="0" hangingPunct="1">
        <a:lnSpc>
          <a:spcPct val="90000"/>
        </a:lnSpc>
        <a:spcBef>
          <a:spcPct val="0"/>
        </a:spcBef>
        <a:buNone/>
        <a:defRPr sz="2729" kern="1200" cap="all" spc="21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39984" indent="-239984" algn="l" defTabSz="959937" rtl="0" eaLnBrk="1" latinLnBrk="0" hangingPunct="1">
        <a:lnSpc>
          <a:spcPct val="100000"/>
        </a:lnSpc>
        <a:spcBef>
          <a:spcPts val="1050"/>
        </a:spcBef>
        <a:buClr>
          <a:schemeClr val="accent2"/>
        </a:buClr>
        <a:buFont typeface="Arial" panose="020B0604020202020204" pitchFamily="34" charset="0"/>
        <a:buChar char="•"/>
        <a:defRPr sz="189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79969" indent="-239984" algn="l" defTabSz="959937" rtl="0" eaLnBrk="1" latinLnBrk="0" hangingPunct="1">
        <a:lnSpc>
          <a:spcPct val="100000"/>
        </a:lnSpc>
        <a:spcBef>
          <a:spcPts val="1050"/>
        </a:spcBef>
        <a:buClr>
          <a:schemeClr val="accent2"/>
        </a:buClr>
        <a:buFont typeface="Arial" panose="020B0604020202020204" pitchFamily="34" charset="0"/>
        <a:buChar char="•"/>
        <a:defRPr sz="168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19953" indent="-239984" algn="l" defTabSz="959937" rtl="0" eaLnBrk="1" latinLnBrk="0" hangingPunct="1">
        <a:lnSpc>
          <a:spcPct val="100000"/>
        </a:lnSpc>
        <a:spcBef>
          <a:spcPts val="1050"/>
        </a:spcBef>
        <a:buClr>
          <a:schemeClr val="accent2"/>
        </a:buClr>
        <a:buFont typeface="Arial" panose="020B0604020202020204" pitchFamily="34" charset="0"/>
        <a:buChar char="•"/>
        <a:defRPr sz="168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59937" indent="-239984" algn="l" defTabSz="959937" rtl="0" eaLnBrk="1" latinLnBrk="0" hangingPunct="1">
        <a:lnSpc>
          <a:spcPct val="100000"/>
        </a:lnSpc>
        <a:spcBef>
          <a:spcPts val="1050"/>
        </a:spcBef>
        <a:buClr>
          <a:schemeClr val="accent2"/>
        </a:buClr>
        <a:buFont typeface="Arial" panose="020B0604020202020204" pitchFamily="34" charset="0"/>
        <a:buChar char="•"/>
        <a:defRPr sz="168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99921" indent="-239984" algn="l" defTabSz="959937" rtl="0" eaLnBrk="1" latinLnBrk="0" hangingPunct="1">
        <a:lnSpc>
          <a:spcPct val="100000"/>
        </a:lnSpc>
        <a:spcBef>
          <a:spcPts val="1050"/>
        </a:spcBef>
        <a:buClr>
          <a:schemeClr val="accent2"/>
        </a:buClr>
        <a:buFont typeface="Arial" panose="020B0604020202020204" pitchFamily="34" charset="0"/>
        <a:buChar char="•"/>
        <a:defRPr sz="168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79910" indent="-239984" algn="l" defTabSz="959937" rtl="0" eaLnBrk="1" latinLnBrk="0" hangingPunct="1">
        <a:lnSpc>
          <a:spcPct val="100000"/>
        </a:lnSpc>
        <a:spcBef>
          <a:spcPts val="1050"/>
        </a:spcBef>
        <a:buClr>
          <a:schemeClr val="accent2"/>
        </a:buClr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1559898" indent="-239984" algn="l" defTabSz="959937" rtl="0" eaLnBrk="1" latinLnBrk="0" hangingPunct="1">
        <a:lnSpc>
          <a:spcPct val="100000"/>
        </a:lnSpc>
        <a:spcBef>
          <a:spcPts val="1050"/>
        </a:spcBef>
        <a:buClr>
          <a:schemeClr val="accent2"/>
        </a:buClr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1739886" indent="-239984" algn="l" defTabSz="959937" rtl="0" eaLnBrk="1" latinLnBrk="0" hangingPunct="1">
        <a:lnSpc>
          <a:spcPct val="100000"/>
        </a:lnSpc>
        <a:spcBef>
          <a:spcPts val="1050"/>
        </a:spcBef>
        <a:buClr>
          <a:schemeClr val="accent2"/>
        </a:buClr>
        <a:buFont typeface="Arial" panose="020B0604020202020204" pitchFamily="34" charset="0"/>
        <a:buChar char="•"/>
        <a:defRPr sz="168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19874" indent="-239984" algn="l" defTabSz="959937" rtl="0" eaLnBrk="1" latinLnBrk="0" hangingPunct="1">
        <a:lnSpc>
          <a:spcPct val="100000"/>
        </a:lnSpc>
        <a:spcBef>
          <a:spcPts val="1050"/>
        </a:spcBef>
        <a:buClr>
          <a:schemeClr val="accent2"/>
        </a:buClr>
        <a:buFont typeface="Arial" panose="020B0604020202020204" pitchFamily="34" charset="0"/>
        <a:buChar char="•"/>
        <a:defRPr sz="168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40467" y="651578"/>
            <a:ext cx="7199313" cy="3779587"/>
          </a:xfrm>
        </p:spPr>
        <p:txBody>
          <a:bodyPr>
            <a:normAutofit/>
          </a:bodyPr>
          <a:lstStyle/>
          <a:p>
            <a:pPr algn="ctr"/>
            <a:r>
              <a:rPr lang="it-IT" sz="4199" dirty="0">
                <a:solidFill>
                  <a:schemeClr val="accent6">
                    <a:lumMod val="75000"/>
                  </a:schemeClr>
                </a:solidFill>
              </a:rPr>
              <a:t>ESITO SCRUTINIO A.S. 2021-2022</a:t>
            </a:r>
            <a:br>
              <a:rPr lang="it-IT" sz="4199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sz="4199" dirty="0">
                <a:solidFill>
                  <a:schemeClr val="accent6">
                    <a:lumMod val="75000"/>
                  </a:schemeClr>
                </a:solidFill>
              </a:rPr>
              <a:t>E CONFRONTO DEI DATI CON L’A.S. 2020-2021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26994" y="4809124"/>
            <a:ext cx="8351144" cy="1738610"/>
          </a:xfrm>
        </p:spPr>
        <p:txBody>
          <a:bodyPr>
            <a:noAutofit/>
          </a:bodyPr>
          <a:lstStyle/>
          <a:p>
            <a:pPr algn="ctr"/>
            <a:r>
              <a:rPr lang="it-IT" sz="4199" dirty="0" err="1">
                <a:solidFill>
                  <a:srgbClr val="7030A0"/>
                </a:solidFill>
                <a:latin typeface="Cooper Black" pitchFamily="18" charset="0"/>
              </a:rPr>
              <a:t>I.P.</a:t>
            </a:r>
            <a:r>
              <a:rPr lang="it-IT" sz="4199" dirty="0">
                <a:solidFill>
                  <a:srgbClr val="7030A0"/>
                </a:solidFill>
                <a:latin typeface="Cooper Black" pitchFamily="18" charset="0"/>
              </a:rPr>
              <a:t> “DOMENICO MODUGNO”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2313772"/>
              </p:ext>
            </p:extLst>
          </p:nvPr>
        </p:nvGraphicFramePr>
        <p:xfrm>
          <a:off x="107603" y="71264"/>
          <a:ext cx="9505055" cy="698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00000000-0008-0000-03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1373225"/>
              </p:ext>
            </p:extLst>
          </p:nvPr>
        </p:nvGraphicFramePr>
        <p:xfrm>
          <a:off x="107603" y="143272"/>
          <a:ext cx="9505055" cy="7056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00000000-0008-0000-03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1164366"/>
              </p:ext>
            </p:extLst>
          </p:nvPr>
        </p:nvGraphicFramePr>
        <p:xfrm>
          <a:off x="179611" y="143272"/>
          <a:ext cx="9361040" cy="6840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00000000-0008-0000-0300-00000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8088041"/>
              </p:ext>
            </p:extLst>
          </p:nvPr>
        </p:nvGraphicFramePr>
        <p:xfrm>
          <a:off x="0" y="0"/>
          <a:ext cx="9612659" cy="7128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00000000-0008-0000-03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3711194"/>
              </p:ext>
            </p:extLst>
          </p:nvPr>
        </p:nvGraphicFramePr>
        <p:xfrm>
          <a:off x="107603" y="71264"/>
          <a:ext cx="9505056" cy="7056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00000000-0008-0000-0300-00000C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0886517"/>
              </p:ext>
            </p:extLst>
          </p:nvPr>
        </p:nvGraphicFramePr>
        <p:xfrm>
          <a:off x="0" y="71264"/>
          <a:ext cx="9720263" cy="7128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00000000-0008-0000-03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6708507"/>
              </p:ext>
            </p:extLst>
          </p:nvPr>
        </p:nvGraphicFramePr>
        <p:xfrm>
          <a:off x="1" y="-1"/>
          <a:ext cx="9720262" cy="7199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991398-D0B6-41D2-BF7C-A83C35C9D3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6600" dirty="0">
                <a:solidFill>
                  <a:srgbClr val="00B050"/>
                </a:solidFill>
              </a:rPr>
              <a:t>GIUDIZI SOSPESI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8107C6-EFCD-4A28-8047-4AE0B711BA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it-IT" sz="4400" dirty="0">
                <a:solidFill>
                  <a:schemeClr val="accent3">
                    <a:lumMod val="75000"/>
                  </a:schemeClr>
                </a:solidFill>
              </a:rPr>
              <a:t>Per n° di materie date agli alunni e per discipline</a:t>
            </a:r>
          </a:p>
        </p:txBody>
      </p:sp>
    </p:spTree>
    <p:extLst>
      <p:ext uri="{BB962C8B-B14F-4D97-AF65-F5344CB8AC3E}">
        <p14:creationId xmlns:p14="http://schemas.microsoft.com/office/powerpoint/2010/main" val="3913514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512C1CD5-DA01-47DC-9FD0-3E3520AD9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95" y="143272"/>
            <a:ext cx="9684668" cy="7056041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6448EE5B-B1A7-49A7-91CF-90177C2C4C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244901"/>
              </p:ext>
            </p:extLst>
          </p:nvPr>
        </p:nvGraphicFramePr>
        <p:xfrm>
          <a:off x="125808" y="417036"/>
          <a:ext cx="9468645" cy="6365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4388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539" y="0"/>
            <a:ext cx="8591180" cy="575987"/>
          </a:xfrm>
        </p:spPr>
        <p:txBody>
          <a:bodyPr>
            <a:normAutofit fontScale="90000"/>
          </a:bodyPr>
          <a:lstStyle/>
          <a:p>
            <a:pPr algn="ctr"/>
            <a:r>
              <a:rPr lang="it-IT" b="0" dirty="0"/>
              <a:t>TABELLA GENERALE DATI</a:t>
            </a:r>
          </a:p>
        </p:txBody>
      </p:sp>
      <p:graphicFrame>
        <p:nvGraphicFramePr>
          <p:cNvPr id="5" name="Oggetto 4">
            <a:extLst>
              <a:ext uri="{FF2B5EF4-FFF2-40B4-BE49-F238E27FC236}">
                <a16:creationId xmlns:a16="http://schemas.microsoft.com/office/drawing/2014/main" id="{D4CC6085-0C03-4031-B55E-37A2FDF8A5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2087319"/>
              </p:ext>
            </p:extLst>
          </p:nvPr>
        </p:nvGraphicFramePr>
        <p:xfrm>
          <a:off x="129628" y="575986"/>
          <a:ext cx="9345372" cy="633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Worksheet" r:id="rId4" imgW="10729102" imgH="6857858" progId="Excel.Sheet.12">
                  <p:embed/>
                </p:oleObj>
              </mc:Choice>
              <mc:Fallback>
                <p:oleObj name="Worksheet" r:id="rId4" imgW="10729102" imgH="685785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9628" y="575986"/>
                        <a:ext cx="9345372" cy="6336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06052248"/>
              </p:ext>
            </p:extLst>
          </p:nvPr>
        </p:nvGraphicFramePr>
        <p:xfrm>
          <a:off x="971699" y="539761"/>
          <a:ext cx="8424936" cy="325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53121724"/>
              </p:ext>
            </p:extLst>
          </p:nvPr>
        </p:nvGraphicFramePr>
        <p:xfrm>
          <a:off x="877879" y="3815680"/>
          <a:ext cx="8424935" cy="325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00000000-0008-0000-01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9027005"/>
              </p:ext>
            </p:extLst>
          </p:nvPr>
        </p:nvGraphicFramePr>
        <p:xfrm>
          <a:off x="107603" y="71265"/>
          <a:ext cx="9505056" cy="7056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A1A7CD-B6BF-4C2B-BA8C-4AE89B33C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Didonna Giovanni Battista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5128712"/>
              </p:ext>
            </p:extLst>
          </p:nvPr>
        </p:nvGraphicFramePr>
        <p:xfrm>
          <a:off x="0" y="-72752"/>
          <a:ext cx="9720263" cy="7128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00000000-0008-0000-0200-00000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8725392"/>
              </p:ext>
            </p:extLst>
          </p:nvPr>
        </p:nvGraphicFramePr>
        <p:xfrm>
          <a:off x="70961" y="143272"/>
          <a:ext cx="9578340" cy="698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00000000-0008-0000-02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0463442"/>
              </p:ext>
            </p:extLst>
          </p:nvPr>
        </p:nvGraphicFramePr>
        <p:xfrm>
          <a:off x="107603" y="0"/>
          <a:ext cx="9612660" cy="7128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00000000-0008-0000-02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6796264"/>
              </p:ext>
            </p:extLst>
          </p:nvPr>
        </p:nvGraphicFramePr>
        <p:xfrm>
          <a:off x="107603" y="71264"/>
          <a:ext cx="9505056" cy="7056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00000000-0008-0000-02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0963077"/>
              </p:ext>
            </p:extLst>
          </p:nvPr>
        </p:nvGraphicFramePr>
        <p:xfrm>
          <a:off x="107603" y="71264"/>
          <a:ext cx="9505056" cy="698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acco">
  <a:themeElements>
    <a:clrScheme name="Pacco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c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co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TM10001115[[fn=Pacco]]</Template>
  <TotalTime>389</TotalTime>
  <Words>282</Words>
  <Application>Microsoft Office PowerPoint</Application>
  <PresentationFormat>Personalizzato</PresentationFormat>
  <Paragraphs>41</Paragraphs>
  <Slides>19</Slides>
  <Notes>3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5" baseType="lpstr">
      <vt:lpstr>Arial</vt:lpstr>
      <vt:lpstr>Calibri</vt:lpstr>
      <vt:lpstr>Cooper Black</vt:lpstr>
      <vt:lpstr>Gill Sans MT</vt:lpstr>
      <vt:lpstr>Pacco</vt:lpstr>
      <vt:lpstr>Worksheet</vt:lpstr>
      <vt:lpstr>ESITO SCRUTINIO A.S. 2021-2022 E CONFRONTO DEI DATI CON L’A.S. 2020-2021</vt:lpstr>
      <vt:lpstr>TABELLA GENERALE DATI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GIUDIZI SOSPESI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ESITO SCRUTINIO A.S. 2020-2021 E CONFRONTO DEI DATI CON L’A.S.</dc:title>
  <dc:creator>Gianni</dc:creator>
  <cp:lastModifiedBy>PC</cp:lastModifiedBy>
  <cp:revision>49</cp:revision>
  <dcterms:created xsi:type="dcterms:W3CDTF">2021-06-28T15:44:23Z</dcterms:created>
  <dcterms:modified xsi:type="dcterms:W3CDTF">2022-06-28T19:25:40Z</dcterms:modified>
</cp:coreProperties>
</file>